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345" r:id="rId3"/>
    <p:sldId id="366" r:id="rId4"/>
    <p:sldId id="368" r:id="rId5"/>
    <p:sldId id="344" r:id="rId6"/>
    <p:sldId id="346" r:id="rId7"/>
    <p:sldId id="369" r:id="rId8"/>
    <p:sldId id="347" r:id="rId9"/>
    <p:sldId id="348" r:id="rId10"/>
    <p:sldId id="349" r:id="rId11"/>
    <p:sldId id="370" r:id="rId12"/>
    <p:sldId id="371" r:id="rId13"/>
    <p:sldId id="374" r:id="rId14"/>
    <p:sldId id="372" r:id="rId15"/>
    <p:sldId id="350" r:id="rId16"/>
    <p:sldId id="373" r:id="rId17"/>
    <p:sldId id="352" r:id="rId18"/>
    <p:sldId id="353" r:id="rId19"/>
    <p:sldId id="361" r:id="rId20"/>
    <p:sldId id="362" r:id="rId21"/>
    <p:sldId id="363" r:id="rId22"/>
    <p:sldId id="364" r:id="rId23"/>
    <p:sldId id="365" r:id="rId24"/>
    <p:sldId id="399" r:id="rId25"/>
    <p:sldId id="400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7" r:id="rId35"/>
    <p:sldId id="388" r:id="rId36"/>
    <p:sldId id="390" r:id="rId37"/>
    <p:sldId id="391" r:id="rId38"/>
    <p:sldId id="392" r:id="rId39"/>
    <p:sldId id="393" r:id="rId40"/>
    <p:sldId id="394" r:id="rId41"/>
    <p:sldId id="398" r:id="rId42"/>
    <p:sldId id="34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0" autoAdjust="0"/>
    <p:restoredTop sz="87114" autoAdjust="0"/>
  </p:normalViewPr>
  <p:slideViewPr>
    <p:cSldViewPr>
      <p:cViewPr varScale="1">
        <p:scale>
          <a:sx n="137" d="100"/>
          <a:sy n="137" d="100"/>
        </p:scale>
        <p:origin x="5046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10957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A4DF0C05-4D6E-4953-8D94-35FB113AC19F}" type="datetime1">
              <a:rPr lang="en-US" smtClean="0"/>
              <a:pPr eaLnBrk="1" hangingPunct="1"/>
              <a:t>2/7/2017</a:t>
            </a:fld>
            <a:endParaRPr lang="en-US" smtClean="0"/>
          </a:p>
        </p:txBody>
      </p:sp>
      <p:sp>
        <p:nvSpPr>
          <p:cNvPr id="10957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976278FF-59E2-4740-ABE7-2BEA652B5D89}" type="slidenum">
              <a:rPr lang="en-US" smtClean="0"/>
              <a:pPr eaLnBrk="1" hangingPunct="1"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110596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1E8CEC47-769F-4625-AC69-91548AE5E235}" type="datetime1">
              <a:rPr lang="en-US" smtClean="0"/>
              <a:pPr eaLnBrk="1" hangingPunct="1"/>
              <a:t>2/7/2017</a:t>
            </a:fld>
            <a:endParaRPr lang="en-US" smtClean="0"/>
          </a:p>
        </p:txBody>
      </p:sp>
      <p:sp>
        <p:nvSpPr>
          <p:cNvPr id="11059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E754662A-3E71-481E-B934-5FC68E63E286}" type="slidenum">
              <a:rPr lang="en-US" smtClean="0"/>
              <a:pPr eaLnBrk="1" hangingPunct="1"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111620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10CFAAA5-FFB0-46B0-83CD-B0D032FDB335}" type="datetime1">
              <a:rPr lang="en-US" smtClean="0"/>
              <a:pPr eaLnBrk="1" hangingPunct="1"/>
              <a:t>2/7/2017</a:t>
            </a:fld>
            <a:endParaRPr lang="en-US" smtClean="0"/>
          </a:p>
        </p:txBody>
      </p:sp>
      <p:sp>
        <p:nvSpPr>
          <p:cNvPr id="11162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770C43FD-60F5-425B-B91D-5E07A675367E}" type="slidenum">
              <a:rPr lang="en-US" smtClean="0"/>
              <a:pPr eaLnBrk="1" hangingPunct="1"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71684" name="Date Placeholder 3"/>
          <p:cNvSpPr>
            <a:spLocks noGrp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30275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7DA0DEF2-9CC1-4A3E-BD21-9809F785C575}" type="datetime1">
              <a:rPr lang="en-US" b="0" smtClean="0">
                <a:ea typeface="MS PGothic" pitchFamily="34" charset="-128"/>
              </a:rPr>
              <a:pPr/>
              <a:t>2/7/2017</a:t>
            </a:fld>
            <a:endParaRPr lang="en-US" b="0" smtClean="0">
              <a:ea typeface="MS PGothic" pitchFamily="34" charset="-128"/>
            </a:endParaRPr>
          </a:p>
        </p:txBody>
      </p:sp>
      <p:sp>
        <p:nvSpPr>
          <p:cNvPr id="7168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30275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4395924-0A01-45E1-88FD-659A93B34A77}" type="slidenum">
              <a:rPr lang="en-US" b="0" smtClean="0">
                <a:ea typeface="MS PGothic" pitchFamily="34" charset="-128"/>
              </a:rPr>
              <a:pPr/>
              <a:t>37</a:t>
            </a:fld>
            <a:endParaRPr lang="en-US" b="0" smtClean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2/7/2017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ixel.ecn.purdue.edu:8080/~rmacieje/research/papers/2010/VALET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Geographic Analysis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Z Score</a:t>
            </a:r>
            <a:r>
              <a:rPr lang="en-US" baseline="30000" dirty="0"/>
              <a:t>1</a:t>
            </a:r>
            <a:endParaRPr lang="en-US" baseline="30000" dirty="0" smtClean="0"/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Most statistical tests begin by identifying a null hypothesis</a:t>
            </a:r>
          </a:p>
          <a:p>
            <a:r>
              <a:rPr lang="en-US" sz="2400" smtClean="0"/>
              <a:t>The Z score is a measure of standard deviations (i.e. a Z score of +2.5 means +2.5 standard deviations away from the mean)</a:t>
            </a:r>
          </a:p>
          <a:p>
            <a:r>
              <a:rPr lang="en-US" sz="2400" smtClean="0"/>
              <a:t>The Z score is associated with a normal distribution</a:t>
            </a:r>
          </a:p>
          <a:p>
            <a:r>
              <a:rPr lang="en-US" sz="2400" smtClean="0"/>
              <a:t>Critical Z score values when using a 95% confidence level are -1.96 and +1.96 standard deviations. </a:t>
            </a:r>
          </a:p>
        </p:txBody>
      </p:sp>
      <p:sp>
        <p:nvSpPr>
          <p:cNvPr id="93188" name="TextBox 4"/>
          <p:cNvSpPr txBox="1">
            <a:spLocks noChangeArrowheads="1"/>
          </p:cNvSpPr>
          <p:nvPr/>
        </p:nvSpPr>
        <p:spPr bwMode="auto">
          <a:xfrm>
            <a:off x="254000" y="628650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smtClean="0"/>
              <a:t>1 – R. J. Larsen and M. L. Marx. </a:t>
            </a:r>
            <a:r>
              <a:rPr lang="en-US" sz="1200" i="1" dirty="0" smtClean="0"/>
              <a:t>An Introduction to Mathematical Statistics and Its Applications</a:t>
            </a:r>
            <a:r>
              <a:rPr lang="en-US" sz="1200" dirty="0" smtClean="0"/>
              <a:t>, 2000.</a:t>
            </a:r>
            <a:endParaRPr lang="en-US" sz="1200" dirty="0"/>
          </a:p>
          <a:p>
            <a:pPr eaLnBrk="1" hangingPunct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98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Moran’s 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8131868"/>
              </p:ext>
            </p:extLst>
          </p:nvPr>
        </p:nvGraphicFramePr>
        <p:xfrm>
          <a:off x="1295400" y="1635760"/>
          <a:ext cx="144716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-5.15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-4.39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-2.09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-3.06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  <p:sp>
        <p:nvSpPr>
          <p:cNvPr id="6" name="Right Arrow 5"/>
          <p:cNvSpPr/>
          <p:nvPr/>
        </p:nvSpPr>
        <p:spPr>
          <a:xfrm>
            <a:off x="2895600" y="3429000"/>
            <a:ext cx="914400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38600" y="1752600"/>
            <a:ext cx="2743200" cy="3657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933609" y="1752600"/>
            <a:ext cx="0" cy="365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67400" y="1752600"/>
            <a:ext cx="0" cy="365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38600" y="26670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1"/>
            <a:endCxn id="7" idx="3"/>
          </p:cNvCxnSpPr>
          <p:nvPr/>
        </p:nvCxnSpPr>
        <p:spPr>
          <a:xfrm>
            <a:off x="4038600" y="35814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38600" y="44958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25506" y="20574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4.55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19800" y="20574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5.54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91000" y="29072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2.24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05400" y="289560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-5.15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19800" y="28956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9.02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381000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105400" y="381000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-4.39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19800" y="381000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-2.09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19800" y="472440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-3.06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05400" y="472440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.46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886200" y="1600200"/>
            <a:ext cx="0" cy="1600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06307" y="1600200"/>
            <a:ext cx="142769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95736" y="28310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272136" y="13716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26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Adjacency Matrix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2743200" cy="3657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428409" y="1828800"/>
            <a:ext cx="0" cy="365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62200" y="1828800"/>
            <a:ext cx="0" cy="365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33400" y="27432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1"/>
            <a:endCxn id="4" idx="3"/>
          </p:cNvCxnSpPr>
          <p:nvPr/>
        </p:nvCxnSpPr>
        <p:spPr>
          <a:xfrm>
            <a:off x="533400" y="36576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3400" y="45720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20306" y="1981200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4.55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14600" y="1944469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dirty="0" smtClean="0"/>
              <a:t>5.54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2895600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dirty="0" smtClean="0"/>
              <a:t>2.24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00200" y="2895600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4</a:t>
            </a:r>
          </a:p>
          <a:p>
            <a:r>
              <a:rPr lang="en-US" dirty="0" smtClean="0"/>
              <a:t>-5.15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4600" y="2971800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5</a:t>
            </a:r>
          </a:p>
          <a:p>
            <a:r>
              <a:rPr lang="en-US" dirty="0" smtClean="0"/>
              <a:t>9.02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5612" y="3810000"/>
            <a:ext cx="463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6</a:t>
            </a:r>
          </a:p>
          <a:p>
            <a:r>
              <a:rPr lang="en-US" dirty="0" smtClean="0"/>
              <a:t>3.1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00200" y="3810000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7</a:t>
            </a:r>
          </a:p>
          <a:p>
            <a:r>
              <a:rPr lang="en-US" dirty="0" smtClean="0"/>
              <a:t>-4.39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4600" y="3810000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8</a:t>
            </a:r>
          </a:p>
          <a:p>
            <a:r>
              <a:rPr lang="en-US" dirty="0" smtClean="0"/>
              <a:t>-2.09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14600" y="4724400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10</a:t>
            </a:r>
          </a:p>
          <a:p>
            <a:r>
              <a:rPr lang="en-US" dirty="0" smtClean="0"/>
              <a:t>-3.06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70012" y="4724400"/>
            <a:ext cx="463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9</a:t>
            </a:r>
          </a:p>
          <a:p>
            <a:r>
              <a:rPr lang="en-US" dirty="0" smtClean="0"/>
              <a:t>.46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1000" y="1676400"/>
            <a:ext cx="0" cy="1600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01107" y="1676400"/>
            <a:ext cx="142769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536" y="29072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66936" y="14478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graphicFrame>
        <p:nvGraphicFramePr>
          <p:cNvPr id="2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9965965"/>
              </p:ext>
            </p:extLst>
          </p:nvPr>
        </p:nvGraphicFramePr>
        <p:xfrm>
          <a:off x="4115435" y="1635760"/>
          <a:ext cx="276098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279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Geary’s 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Value of Geary’s C lies between 0 and 2</a:t>
            </a:r>
          </a:p>
          <a:p>
            <a:pPr lvl="1"/>
            <a:r>
              <a:rPr lang="en-US" dirty="0" smtClean="0"/>
              <a:t>Values of 1 means no spatial autocorrelation</a:t>
            </a:r>
            <a:endParaRPr lang="en-US" dirty="0"/>
          </a:p>
          <a:p>
            <a:pPr lvl="1"/>
            <a:r>
              <a:rPr lang="en-US" dirty="0" smtClean="0"/>
              <a:t>Smaller than one means positive spatial autocorrelation</a:t>
            </a:r>
          </a:p>
          <a:p>
            <a:pPr lvl="1"/>
            <a:r>
              <a:rPr lang="en-US" dirty="0" smtClean="0"/>
              <a:t>Larger than one means negative spatial autocorrelation</a:t>
            </a:r>
          </a:p>
          <a:p>
            <a:r>
              <a:rPr lang="en-US" dirty="0" smtClean="0"/>
              <a:t>Geary’s C is more sensitive to local spatial autocorrelation</a:t>
            </a:r>
          </a:p>
        </p:txBody>
      </p:sp>
      <p:pic>
        <p:nvPicPr>
          <p:cNvPr id="1026" name="Picture 2" descr=" C = \frac{(N-1) \sum_{i} \sum_{j} w_{ij} (X_i-X_j)^2}{2W \sum_{i}(X_i-\bar X)^2}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13" y="3800475"/>
            <a:ext cx="4503187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6400800"/>
            <a:ext cx="810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Geary, R. C. (1954). "The Contiguity Ratio and Statistical Mapping". </a:t>
            </a:r>
            <a:r>
              <a:rPr lang="en-US" sz="1200" i="1" dirty="0"/>
              <a:t>The Incorporated Statistician</a:t>
            </a:r>
            <a:r>
              <a:rPr lang="en-US" sz="1200" dirty="0"/>
              <a:t> (The Incorporated Statistician) </a:t>
            </a:r>
            <a:r>
              <a:rPr lang="en-US" sz="1200" b="1" dirty="0"/>
              <a:t>5</a:t>
            </a:r>
            <a:r>
              <a:rPr lang="en-US" sz="1200" dirty="0"/>
              <a:t> (3): 115–145</a:t>
            </a:r>
          </a:p>
        </p:txBody>
      </p:sp>
    </p:spTree>
    <p:extLst>
      <p:ext uri="{BB962C8B-B14F-4D97-AF65-F5344CB8AC3E}">
        <p14:creationId xmlns:p14="http://schemas.microsoft.com/office/powerpoint/2010/main" val="298485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Indicators of Spatial Association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Moran’s I is a </a:t>
            </a:r>
            <a:r>
              <a:rPr lang="en-US" b="1" dirty="0" smtClean="0"/>
              <a:t>global</a:t>
            </a:r>
            <a:r>
              <a:rPr lang="en-US" dirty="0" smtClean="0"/>
              <a:t> measure of correlation</a:t>
            </a:r>
          </a:p>
          <a:p>
            <a:r>
              <a:rPr lang="en-US" dirty="0" smtClean="0"/>
              <a:t>We can take the individual components (or local indicators) can map and test them for significance to provide an indication of clustering patterns within the study region</a:t>
            </a:r>
          </a:p>
          <a:p>
            <a:r>
              <a:rPr lang="en-US" dirty="0" smtClean="0"/>
              <a:t>See </a:t>
            </a:r>
            <a:r>
              <a:rPr lang="en-US" dirty="0" err="1" smtClean="0"/>
              <a:t>GeoDa</a:t>
            </a:r>
            <a:r>
              <a:rPr lang="en-US" dirty="0" smtClean="0"/>
              <a:t> package for implementations of LISA and Moran’s I functions</a:t>
            </a:r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54000" y="6320135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err="1"/>
              <a:t>Anselin</a:t>
            </a:r>
            <a:r>
              <a:rPr lang="en-US" sz="1200" dirty="0"/>
              <a:t>, L. (1995). "Local indicators of spatial association – LISA". Geographical Analysis, 27, 93-115</a:t>
            </a:r>
            <a:r>
              <a:rPr lang="en-US" sz="1200" dirty="0" smtClean="0"/>
              <a:t>.</a:t>
            </a:r>
            <a:endParaRPr lang="en-US" sz="1200" dirty="0"/>
          </a:p>
          <a:p>
            <a:pPr eaLnBrk="1" hangingPunct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138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Getis-Ord Statistic</a:t>
            </a:r>
            <a:r>
              <a:rPr lang="en-US" baseline="30000" smtClean="0">
                <a:solidFill>
                  <a:schemeClr val="bg1"/>
                </a:solidFill>
              </a:rPr>
              <a:t>25</a:t>
            </a:r>
            <a:endParaRPr lang="en-US" baseline="30000" smtClean="0"/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94212" name="Picture 4" descr="Gi_eq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17787"/>
            <a:ext cx="5067300" cy="172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TextBox 6"/>
          <p:cNvSpPr txBox="1">
            <a:spLocks noChangeArrowheads="1"/>
          </p:cNvSpPr>
          <p:nvPr/>
        </p:nvSpPr>
        <p:spPr bwMode="auto">
          <a:xfrm>
            <a:off x="2522517" y="4432300"/>
            <a:ext cx="42354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/>
              <a:t>where	</a:t>
            </a:r>
            <a:r>
              <a:rPr lang="en-US" i="1" dirty="0"/>
              <a:t>N</a:t>
            </a:r>
            <a:r>
              <a:rPr lang="en-US" dirty="0"/>
              <a:t> is the number of spatial units</a:t>
            </a:r>
          </a:p>
          <a:p>
            <a:pPr eaLnBrk="1" hangingPunct="1"/>
            <a:r>
              <a:rPr lang="en-US" i="1" dirty="0"/>
              <a:t>	</a:t>
            </a:r>
            <a:r>
              <a:rPr lang="en-US" i="1" dirty="0" err="1"/>
              <a:t>w</a:t>
            </a:r>
            <a:r>
              <a:rPr lang="en-US" i="1" baseline="-25000" dirty="0" err="1"/>
              <a:t>ij</a:t>
            </a:r>
            <a:r>
              <a:rPr lang="en-US" i="1" baseline="-25000" dirty="0"/>
              <a:t>  </a:t>
            </a:r>
            <a:r>
              <a:rPr lang="en-US" dirty="0"/>
              <a:t>is an indicator function</a:t>
            </a:r>
          </a:p>
          <a:p>
            <a:pPr eaLnBrk="1" hangingPunct="1"/>
            <a:r>
              <a:rPr lang="en-US" dirty="0"/>
              <a:t>	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is the value at location </a:t>
            </a:r>
            <a:r>
              <a:rPr lang="en-US" i="1" dirty="0"/>
              <a:t>j</a:t>
            </a:r>
          </a:p>
          <a:p>
            <a:pPr eaLnBrk="1" hangingPunct="1"/>
            <a:r>
              <a:rPr lang="en-US" i="1" dirty="0"/>
              <a:t>	x </a:t>
            </a:r>
            <a:r>
              <a:rPr lang="en-US" dirty="0"/>
              <a:t>is the mean of all values</a:t>
            </a:r>
          </a:p>
          <a:p>
            <a:pPr eaLnBrk="1" hangingPunct="1"/>
            <a:r>
              <a:rPr lang="en-US" dirty="0"/>
              <a:t>	</a:t>
            </a:r>
            <a:r>
              <a:rPr lang="en-US" i="1" dirty="0"/>
              <a:t>S</a:t>
            </a:r>
            <a:r>
              <a:rPr lang="en-US" dirty="0"/>
              <a:t> is the standard deviation	</a:t>
            </a:r>
          </a:p>
          <a:p>
            <a:pPr eaLnBrk="1" hangingPunct="1"/>
            <a:r>
              <a:rPr lang="en-US" dirty="0"/>
              <a:t>	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is the current </a:t>
            </a:r>
            <a:r>
              <a:rPr lang="en-US" dirty="0">
                <a:solidFill>
                  <a:schemeClr val="bg1"/>
                </a:solidFill>
              </a:rPr>
              <a:t>location </a:t>
            </a:r>
          </a:p>
        </p:txBody>
      </p:sp>
      <p:sp>
        <p:nvSpPr>
          <p:cNvPr id="94214" name="TextBox 5"/>
          <p:cNvSpPr txBox="1">
            <a:spLocks noChangeArrowheads="1"/>
          </p:cNvSpPr>
          <p:nvPr/>
        </p:nvSpPr>
        <p:spPr bwMode="auto">
          <a:xfrm>
            <a:off x="0" y="6286500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</a:rPr>
              <a:t>25 – Aldstadt, J. and A. Getis. Using AMOEBA to Create a Spatial  Weights Matrix and Identify Spatial Clusters. </a:t>
            </a:r>
            <a:r>
              <a:rPr lang="en-US" sz="1200" i="1">
                <a:solidFill>
                  <a:schemeClr val="bg1"/>
                </a:solidFill>
              </a:rPr>
              <a:t>Geographical Analysis</a:t>
            </a:r>
            <a:r>
              <a:rPr lang="en-US" sz="1200">
                <a:solidFill>
                  <a:schemeClr val="bg1"/>
                </a:solidFill>
              </a:rPr>
              <a:t> , 38: 327-343, 2006.</a:t>
            </a:r>
          </a:p>
          <a:p>
            <a:pPr eaLnBrk="1" hangingPunct="1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66800" y="160020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Unlike Moran’s I, the </a:t>
            </a:r>
            <a:r>
              <a:rPr lang="en-US" dirty="0" err="1" smtClean="0"/>
              <a:t>Getis</a:t>
            </a:r>
            <a:r>
              <a:rPr lang="en-US" dirty="0" smtClean="0"/>
              <a:t> and </a:t>
            </a:r>
            <a:r>
              <a:rPr lang="en-US" dirty="0" err="1" smtClean="0"/>
              <a:t>Ord</a:t>
            </a:r>
            <a:r>
              <a:rPr lang="en-US" dirty="0" smtClean="0"/>
              <a:t> statistic identifies the degree to which high or low values cluster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Significance Tests for Autocorrelation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Autocorrelation coefficients can be tested for statistical significance under two different model assumptions</a:t>
            </a:r>
          </a:p>
          <a:p>
            <a:pPr lvl="1"/>
            <a:r>
              <a:rPr lang="en-US" dirty="0" smtClean="0"/>
              <a:t>Classical statistical assumption of Normality</a:t>
            </a:r>
          </a:p>
          <a:p>
            <a:pPr lvl="2"/>
            <a:r>
              <a:rPr lang="en-US" dirty="0" smtClean="0"/>
              <a:t>Assume that values are independent and identically distributed drawings from a Normal distribution</a:t>
            </a:r>
          </a:p>
          <a:p>
            <a:pPr lvl="1"/>
            <a:r>
              <a:rPr lang="en-US" dirty="0" smtClean="0"/>
              <a:t>Observed pattern of a set of values is assumed to be just one realization from all possible random permutations</a:t>
            </a:r>
          </a:p>
          <a:p>
            <a:pPr lvl="2"/>
            <a:r>
              <a:rPr lang="en-US" dirty="0" smtClean="0"/>
              <a:t>Utilizes Monte Carlo testing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8403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Scan Statistics</a:t>
            </a:r>
            <a:r>
              <a:rPr lang="en-US" baseline="30000" dirty="0">
                <a:solidFill>
                  <a:schemeClr val="tx1"/>
                </a:solidFill>
              </a:rPr>
              <a:t>1</a:t>
            </a:r>
            <a:endParaRPr lang="en-US" baseline="30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-1142999" y="4483100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4500" y="6096000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698500" y="5751513"/>
            <a:ext cx="114300" cy="169862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914400" y="2554288"/>
            <a:ext cx="114300" cy="169862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>
            <a:off x="1955800" y="4162425"/>
            <a:ext cx="114300" cy="1682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Isosceles Triangle 10"/>
          <p:cNvSpPr/>
          <p:nvPr/>
        </p:nvSpPr>
        <p:spPr>
          <a:xfrm>
            <a:off x="3860800" y="3214688"/>
            <a:ext cx="114300" cy="1682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2159000" y="4432300"/>
            <a:ext cx="114300" cy="169863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>
            <a:off x="1943100" y="4500563"/>
            <a:ext cx="114300" cy="1682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5969000" y="6038850"/>
            <a:ext cx="114300" cy="169863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0900" y="3367088"/>
            <a:ext cx="76200" cy="1174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98700" y="4178300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43000" y="4787900"/>
            <a:ext cx="76200" cy="1174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35300" y="3771900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94400" y="5700713"/>
            <a:ext cx="76200" cy="1190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09900" y="5667375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73200" y="3975100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892300" y="5159375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644900" y="4635500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6400" y="3044825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24000" y="2841625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6279" name="TextBox 5"/>
          <p:cNvSpPr txBox="1">
            <a:spLocks noChangeArrowheads="1"/>
          </p:cNvSpPr>
          <p:nvPr/>
        </p:nvSpPr>
        <p:spPr bwMode="auto">
          <a:xfrm>
            <a:off x="330200" y="62865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/>
              <a:t>1</a:t>
            </a:r>
            <a:r>
              <a:rPr lang="en-US" sz="1200" dirty="0" smtClean="0"/>
              <a:t> </a:t>
            </a:r>
            <a:r>
              <a:rPr lang="en-US" sz="1200" dirty="0"/>
              <a:t>– M. </a:t>
            </a:r>
            <a:r>
              <a:rPr lang="en-US" sz="1200" dirty="0" err="1"/>
              <a:t>Kulldorff</a:t>
            </a:r>
            <a:r>
              <a:rPr lang="en-US" sz="1200" dirty="0"/>
              <a:t>. http://www.satscan.org</a:t>
            </a:r>
          </a:p>
          <a:p>
            <a:pPr eaLnBrk="1" hangingPunct="1"/>
            <a:endParaRPr lang="en-US" sz="1200" dirty="0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800600" y="1809750"/>
            <a:ext cx="4343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/>
              <a:t>The idea is to exhaustively scan the search space to check for all possible statistically significant clusters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971800" y="2892425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>
            <a:off x="4673600" y="5700713"/>
            <a:ext cx="114300" cy="169862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6283" name="TextBox 33"/>
          <p:cNvSpPr txBox="1">
            <a:spLocks noChangeArrowheads="1"/>
          </p:cNvSpPr>
          <p:nvPr/>
        </p:nvSpPr>
        <p:spPr bwMode="auto">
          <a:xfrm>
            <a:off x="6045200" y="5921375"/>
            <a:ext cx="81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/>
              <a:t>- case</a:t>
            </a:r>
          </a:p>
        </p:txBody>
      </p:sp>
      <p:sp>
        <p:nvSpPr>
          <p:cNvPr id="96284" name="TextBox 34"/>
          <p:cNvSpPr txBox="1">
            <a:spLocks noChangeArrowheads="1"/>
          </p:cNvSpPr>
          <p:nvPr/>
        </p:nvSpPr>
        <p:spPr bwMode="auto">
          <a:xfrm>
            <a:off x="6045200" y="5565775"/>
            <a:ext cx="10175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/>
              <a:t>- control</a:t>
            </a:r>
          </a:p>
        </p:txBody>
      </p:sp>
      <p:sp>
        <p:nvSpPr>
          <p:cNvPr id="36" name="Isosceles Triangle 35"/>
          <p:cNvSpPr/>
          <p:nvPr/>
        </p:nvSpPr>
        <p:spPr>
          <a:xfrm>
            <a:off x="1955800" y="4162425"/>
            <a:ext cx="114300" cy="168275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701800" y="3908425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977900" y="2927350"/>
            <a:ext cx="2006600" cy="27066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75200" y="3232150"/>
            <a:ext cx="42799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/>
              <a:t>For each case and control, the algorithm iteratively draws circles containing more and more data samples until the largest circle contains N/2 samples.</a:t>
            </a:r>
          </a:p>
        </p:txBody>
      </p:sp>
    </p:spTree>
    <p:extLst>
      <p:ext uri="{BB962C8B-B14F-4D97-AF65-F5344CB8AC3E}">
        <p14:creationId xmlns:p14="http://schemas.microsoft.com/office/powerpoint/2010/main" val="1734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 animBg="1"/>
      <p:bldP spid="37" grpId="0" animBg="1"/>
      <p:bldP spid="37" grpId="1" animBg="1"/>
      <p:bldP spid="38" grpId="0" animBg="1"/>
      <p:bldP spid="39" grpId="0"/>
      <p:bldP spid="3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 Statistics</a:t>
            </a:r>
            <a:endParaRPr lang="en-US" baseline="30000" smtClean="0"/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smtClean="0"/>
              <a:t>For each circle (window) compute the likelihood function</a:t>
            </a:r>
          </a:p>
          <a:p>
            <a:r>
              <a:rPr lang="en-US" sz="2200" smtClean="0"/>
              <a:t>For Bernoulli distributions, the function is:</a:t>
            </a:r>
          </a:p>
          <a:p>
            <a:endParaRPr lang="en-US" sz="2200" smtClean="0"/>
          </a:p>
          <a:p>
            <a:endParaRPr lang="en-US" sz="2200" smtClean="0"/>
          </a:p>
          <a:p>
            <a:endParaRPr lang="en-US" sz="2200" smtClean="0"/>
          </a:p>
          <a:p>
            <a:endParaRPr lang="en-US" sz="2200" smtClean="0"/>
          </a:p>
          <a:p>
            <a:endParaRPr lang="en-US" sz="2200" smtClean="0"/>
          </a:p>
          <a:p>
            <a:r>
              <a:rPr lang="en-US" sz="2200" smtClean="0"/>
              <a:t>c is the number of cases in the window, C is the total number of cases in the data set, n is the number of cases + controls in the window, N is the total number of cases + controls, I() is an indicator function that is one if the number of cases is more then expected based on the null hypothesis and zero otherwise</a:t>
            </a:r>
          </a:p>
        </p:txBody>
      </p:sp>
      <p:pic>
        <p:nvPicPr>
          <p:cNvPr id="972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224087"/>
            <a:ext cx="9039225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5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Statistics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673099" y="3910012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14400" y="5522912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1168400" y="51784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1384300" y="1981200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425700" y="3589337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30700" y="2641600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2628900" y="3859212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2413000" y="3927475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438900" y="50006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20800" y="2794000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68600" y="36052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12900" y="4214812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05200" y="31988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64300" y="46624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79800" y="50942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43100" y="34020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62200" y="45862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4800" y="40624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146300" y="24717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93900" y="22685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441700" y="23193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5143500" y="51276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6519863" y="4945062"/>
            <a:ext cx="619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case</a:t>
            </a: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6530975" y="4589462"/>
            <a:ext cx="8016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control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2425700" y="3589337"/>
            <a:ext cx="114300" cy="16827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171700" y="3335337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0" name="Rectangle 33"/>
          <p:cNvSpPr>
            <a:spLocks noChangeArrowheads="1"/>
          </p:cNvSpPr>
          <p:nvPr/>
        </p:nvSpPr>
        <p:spPr bwMode="auto">
          <a:xfrm>
            <a:off x="6367463" y="4562475"/>
            <a:ext cx="922337" cy="7318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1" name="Right Arrow 30"/>
          <p:cNvSpPr>
            <a:spLocks noChangeArrowheads="1"/>
          </p:cNvSpPr>
          <p:nvPr/>
        </p:nvSpPr>
        <p:spPr bwMode="auto">
          <a:xfrm>
            <a:off x="4822825" y="3149600"/>
            <a:ext cx="927100" cy="508000"/>
          </a:xfrm>
          <a:prstGeom prst="rightArrow">
            <a:avLst>
              <a:gd name="adj1" fmla="val 50000"/>
              <a:gd name="adj2" fmla="val 5009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26163" y="3175000"/>
            <a:ext cx="43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L</a:t>
            </a:r>
            <a:r>
              <a:rPr lang="en-US" sz="2000" baseline="-2500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331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Statistics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Tobler’s</a:t>
            </a:r>
            <a:r>
              <a:rPr lang="en-US" sz="2400" dirty="0" smtClean="0"/>
              <a:t> first law of geography</a:t>
            </a:r>
            <a:r>
              <a:rPr lang="en-US" sz="2400" baseline="30000" dirty="0"/>
              <a:t>1</a:t>
            </a:r>
            <a:r>
              <a:rPr lang="en-US" sz="2400" dirty="0" smtClean="0"/>
              <a:t> – “everything is related to everything else, but near things are more related than distant things”</a:t>
            </a:r>
          </a:p>
          <a:p>
            <a:r>
              <a:rPr lang="en-US" sz="2400" dirty="0" smtClean="0"/>
              <a:t>Spatial dependency is the co-variation of properties within a geo-space</a:t>
            </a:r>
          </a:p>
          <a:p>
            <a:r>
              <a:rPr lang="en-US" sz="2400" dirty="0" smtClean="0"/>
              <a:t>If correlation exists (either positively or negatively), there are at least three possible explanations:</a:t>
            </a:r>
          </a:p>
          <a:p>
            <a:pPr lvl="1">
              <a:buFont typeface="Arial" charset="0"/>
              <a:buChar char="•"/>
            </a:pPr>
            <a:r>
              <a:rPr lang="en-US" sz="1700" dirty="0" smtClean="0"/>
              <a:t>There is a simple spatial correlation relationship (whatever is causing an observation in one location also causes similar observations in another)</a:t>
            </a:r>
          </a:p>
          <a:p>
            <a:pPr lvl="1">
              <a:buFont typeface="Arial" charset="0"/>
              <a:buChar char="•"/>
            </a:pPr>
            <a:r>
              <a:rPr lang="en-US" sz="1700" dirty="0" smtClean="0"/>
              <a:t>Spatial causality (something at a given location directly influence nearby characteristics)</a:t>
            </a:r>
          </a:p>
          <a:p>
            <a:pPr lvl="1">
              <a:buFont typeface="Arial" charset="0"/>
              <a:buChar char="•"/>
            </a:pPr>
            <a:r>
              <a:rPr lang="en-US" sz="1700" dirty="0" smtClean="0"/>
              <a:t>Spatial interaction (movements through this area cause this relationship)</a:t>
            </a:r>
          </a:p>
        </p:txBody>
      </p:sp>
      <p:sp>
        <p:nvSpPr>
          <p:cNvPr id="89092" name="TextBox 5"/>
          <p:cNvSpPr txBox="1">
            <a:spLocks noChangeArrowheads="1"/>
          </p:cNvSpPr>
          <p:nvPr/>
        </p:nvSpPr>
        <p:spPr bwMode="auto">
          <a:xfrm>
            <a:off x="190500" y="628650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/>
              <a:t>1</a:t>
            </a:r>
            <a:r>
              <a:rPr lang="en-US" sz="1200" dirty="0" smtClean="0"/>
              <a:t> </a:t>
            </a:r>
            <a:r>
              <a:rPr lang="en-US" sz="1200" dirty="0"/>
              <a:t>– W. </a:t>
            </a:r>
            <a:r>
              <a:rPr lang="en-US" sz="1200" dirty="0" err="1"/>
              <a:t>Tobler</a:t>
            </a:r>
            <a:r>
              <a:rPr lang="en-US" sz="1200" dirty="0"/>
              <a:t>. A computer movie simulating urban growth in the Detroit region. </a:t>
            </a:r>
            <a:r>
              <a:rPr lang="en-US" sz="1200" i="1" dirty="0"/>
              <a:t>Economic Geography</a:t>
            </a:r>
            <a:r>
              <a:rPr lang="en-US" sz="1200" dirty="0"/>
              <a:t>, 46(2):234-240, 1970.</a:t>
            </a:r>
          </a:p>
          <a:p>
            <a:pPr eaLnBrk="1" hangingPunct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0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Statistics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673099" y="3910012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14400" y="5522912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1168400" y="51784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1384300" y="1981200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425700" y="3589337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30700" y="2641600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2628900" y="3859212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2413000" y="3927475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438900" y="50006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20800" y="2794000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68600" y="36052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12900" y="4214812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05200" y="31988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64300" y="46624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79800" y="50942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43100" y="34020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62200" y="45862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4800" y="40624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146300" y="24717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93900" y="22685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441700" y="23193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5143500" y="51276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6519863" y="4945062"/>
            <a:ext cx="619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case</a:t>
            </a: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6530975" y="4589462"/>
            <a:ext cx="8016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control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2425700" y="3589337"/>
            <a:ext cx="114300" cy="16827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171700" y="3335337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0" name="Rectangle 33"/>
          <p:cNvSpPr>
            <a:spLocks noChangeArrowheads="1"/>
          </p:cNvSpPr>
          <p:nvPr/>
        </p:nvSpPr>
        <p:spPr bwMode="auto">
          <a:xfrm>
            <a:off x="6367463" y="4562475"/>
            <a:ext cx="922337" cy="7318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1" name="Right Arrow 30"/>
          <p:cNvSpPr>
            <a:spLocks noChangeArrowheads="1"/>
          </p:cNvSpPr>
          <p:nvPr/>
        </p:nvSpPr>
        <p:spPr bwMode="auto">
          <a:xfrm>
            <a:off x="4822825" y="3149600"/>
            <a:ext cx="927100" cy="508000"/>
          </a:xfrm>
          <a:prstGeom prst="rightArrow">
            <a:avLst>
              <a:gd name="adj1" fmla="val 50000"/>
              <a:gd name="adj2" fmla="val 5009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26163" y="3175000"/>
            <a:ext cx="43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L</a:t>
            </a:r>
            <a:r>
              <a:rPr lang="en-US" sz="2000" baseline="-2500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673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Statistics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673099" y="3937000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14400" y="5549900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1168400" y="5205413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1951038" y="2768600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3005138" y="3898900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232025" y="3429000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4316413" y="5006975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3121025" y="5113338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438900" y="5027613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20800" y="2820988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48038" y="39147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24163" y="2387600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05200" y="3225800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64300" y="46894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30600" y="463232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22538" y="37115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62200" y="46132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57625" y="2608263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541463" y="338772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00225" y="500062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38300" y="4059238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4332288" y="3814763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6519863" y="4972050"/>
            <a:ext cx="619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case</a:t>
            </a: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6530975" y="4616450"/>
            <a:ext cx="8016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control</a:t>
            </a:r>
          </a:p>
        </p:txBody>
      </p:sp>
      <p:sp>
        <p:nvSpPr>
          <p:cNvPr id="28" name="Oval 27"/>
          <p:cNvSpPr/>
          <p:nvPr/>
        </p:nvSpPr>
        <p:spPr>
          <a:xfrm>
            <a:off x="2171700" y="3362325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auto">
          <a:xfrm>
            <a:off x="6367463" y="4589463"/>
            <a:ext cx="922337" cy="7318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>
            <a:off x="4822825" y="3176588"/>
            <a:ext cx="927100" cy="508000"/>
          </a:xfrm>
          <a:prstGeom prst="rightArrow">
            <a:avLst>
              <a:gd name="adj1" fmla="val 50000"/>
              <a:gd name="adj2" fmla="val 5009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126163" y="3201988"/>
            <a:ext cx="43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L</a:t>
            </a:r>
            <a:r>
              <a:rPr lang="en-US" sz="2000" baseline="-25000"/>
              <a:t>1</a:t>
            </a:r>
          </a:p>
        </p:txBody>
      </p:sp>
      <p:sp>
        <p:nvSpPr>
          <p:cNvPr id="32" name="TextBox 33"/>
          <p:cNvSpPr txBox="1">
            <a:spLocks noChangeArrowheads="1"/>
          </p:cNvSpPr>
          <p:nvPr/>
        </p:nvSpPr>
        <p:spPr bwMode="auto">
          <a:xfrm>
            <a:off x="6827838" y="1192213"/>
            <a:ext cx="606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[</a:t>
            </a:r>
            <a:r>
              <a:rPr lang="en-US" sz="2000">
                <a:solidFill>
                  <a:srgbClr val="FF0000"/>
                </a:solidFill>
              </a:rPr>
              <a:t>L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r>
              <a:rPr lang="en-US" sz="200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908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Statistics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673099" y="4013200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14400" y="5626100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1168400" y="5281613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3406775" y="3540125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490788" y="3538538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232025" y="3505200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4316413" y="5083175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3121025" y="5189538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438900" y="5103813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84350" y="3078163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46600" y="4622800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57588" y="3005138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22738" y="3727450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64300" y="47656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49513" y="4849813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22538" y="37877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97113" y="3981450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43225" y="3392488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44600" y="4094163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00225" y="507682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28838" y="4392613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3571875" y="4560888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6519863" y="5048250"/>
            <a:ext cx="619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case</a:t>
            </a: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6530975" y="4692650"/>
            <a:ext cx="8016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control</a:t>
            </a:r>
          </a:p>
        </p:txBody>
      </p:sp>
      <p:sp>
        <p:nvSpPr>
          <p:cNvPr id="28" name="Oval 27"/>
          <p:cNvSpPr/>
          <p:nvPr/>
        </p:nvSpPr>
        <p:spPr>
          <a:xfrm>
            <a:off x="2171700" y="3438525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auto">
          <a:xfrm>
            <a:off x="6367463" y="4665663"/>
            <a:ext cx="922337" cy="7318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>
            <a:off x="4822825" y="3252788"/>
            <a:ext cx="927100" cy="508000"/>
          </a:xfrm>
          <a:prstGeom prst="rightArrow">
            <a:avLst>
              <a:gd name="adj1" fmla="val 50000"/>
              <a:gd name="adj2" fmla="val 5009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126163" y="3278188"/>
            <a:ext cx="43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L</a:t>
            </a:r>
            <a:r>
              <a:rPr lang="en-US" sz="2000" baseline="-25000"/>
              <a:t>2</a:t>
            </a:r>
          </a:p>
        </p:txBody>
      </p:sp>
      <p:sp>
        <p:nvSpPr>
          <p:cNvPr id="32" name="TextBox 33"/>
          <p:cNvSpPr txBox="1">
            <a:spLocks noChangeArrowheads="1"/>
          </p:cNvSpPr>
          <p:nvPr/>
        </p:nvSpPr>
        <p:spPr bwMode="auto">
          <a:xfrm>
            <a:off x="6630988" y="1268413"/>
            <a:ext cx="998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[</a:t>
            </a:r>
            <a:r>
              <a:rPr lang="en-US" sz="2000">
                <a:solidFill>
                  <a:srgbClr val="FF0000"/>
                </a:solidFill>
              </a:rPr>
              <a:t>L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r>
              <a:rPr lang="en-US" sz="2000"/>
              <a:t>, L</a:t>
            </a:r>
            <a:r>
              <a:rPr lang="en-US" sz="2000" baseline="-25000"/>
              <a:t>1</a:t>
            </a:r>
            <a:r>
              <a:rPr lang="en-US" sz="200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124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Statistics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673099" y="3963987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14400" y="5576887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1168400" y="5232400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4024313" y="390207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271713" y="2638425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1471613" y="2760662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4316413" y="5033962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3121025" y="5140325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438900" y="5054600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68625" y="2462212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46600" y="45735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0688" y="4062412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8025" y="4257675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64300" y="471646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49513" y="4800600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82738" y="371316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46525" y="30051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43225" y="3343275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44600" y="4044950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00225" y="50276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28838" y="4343400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3571875" y="451167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6519863" y="4999037"/>
            <a:ext cx="619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case</a:t>
            </a: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6530975" y="4643437"/>
            <a:ext cx="8016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control</a:t>
            </a:r>
          </a:p>
        </p:txBody>
      </p:sp>
      <p:sp>
        <p:nvSpPr>
          <p:cNvPr id="28" name="Oval 27"/>
          <p:cNvSpPr/>
          <p:nvPr/>
        </p:nvSpPr>
        <p:spPr>
          <a:xfrm>
            <a:off x="2171700" y="3389312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auto">
          <a:xfrm>
            <a:off x="6367463" y="4616450"/>
            <a:ext cx="922337" cy="7318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>
            <a:off x="4822825" y="3203575"/>
            <a:ext cx="927100" cy="508000"/>
          </a:xfrm>
          <a:prstGeom prst="rightArrow">
            <a:avLst>
              <a:gd name="adj1" fmla="val 50000"/>
              <a:gd name="adj2" fmla="val 5009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102350" y="3228975"/>
            <a:ext cx="484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L</a:t>
            </a:r>
            <a:r>
              <a:rPr lang="en-US" sz="2000" baseline="-25000"/>
              <a:t>M</a:t>
            </a:r>
          </a:p>
        </p:txBody>
      </p:sp>
      <p:sp>
        <p:nvSpPr>
          <p:cNvPr id="32" name="TextBox 33"/>
          <p:cNvSpPr txBox="1">
            <a:spLocks noChangeArrowheads="1"/>
          </p:cNvSpPr>
          <p:nvPr/>
        </p:nvSpPr>
        <p:spPr bwMode="auto">
          <a:xfrm>
            <a:off x="5938838" y="1219200"/>
            <a:ext cx="2382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[</a:t>
            </a:r>
            <a:r>
              <a:rPr lang="en-US" sz="2000">
                <a:solidFill>
                  <a:srgbClr val="FF0000"/>
                </a:solidFill>
              </a:rPr>
              <a:t>L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r>
              <a:rPr lang="en-US" sz="2000"/>
              <a:t>, L</a:t>
            </a:r>
            <a:r>
              <a:rPr lang="en-US" sz="2000" baseline="-25000"/>
              <a:t>1</a:t>
            </a:r>
            <a:r>
              <a:rPr lang="en-US" sz="2000"/>
              <a:t>, L</a:t>
            </a:r>
            <a:r>
              <a:rPr lang="en-US" sz="2000" baseline="-25000"/>
              <a:t>2</a:t>
            </a:r>
            <a:r>
              <a:rPr lang="en-US" sz="2000"/>
              <a:t>, …, L</a:t>
            </a:r>
            <a:r>
              <a:rPr lang="en-US" sz="2000" baseline="-25000"/>
              <a:t>M-1</a:t>
            </a:r>
            <a:r>
              <a:rPr lang="en-US" sz="2000"/>
              <a:t>]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659438" y="2414587"/>
            <a:ext cx="2963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[L</a:t>
            </a:r>
            <a:r>
              <a:rPr lang="en-US" sz="2000" baseline="-25000"/>
              <a:t>5</a:t>
            </a:r>
            <a:r>
              <a:rPr lang="en-US" sz="2000"/>
              <a:t>, L</a:t>
            </a:r>
            <a:r>
              <a:rPr lang="en-US" sz="2000" baseline="-25000"/>
              <a:t>2</a:t>
            </a:r>
            <a:r>
              <a:rPr lang="en-US" sz="2000"/>
              <a:t>, L</a:t>
            </a:r>
            <a:r>
              <a:rPr lang="en-US" sz="2000" baseline="-25000"/>
              <a:t>88</a:t>
            </a:r>
            <a:r>
              <a:rPr lang="en-US" sz="2000"/>
              <a:t>, </a:t>
            </a:r>
            <a:r>
              <a:rPr lang="en-US" sz="2000">
                <a:solidFill>
                  <a:srgbClr val="FF0000"/>
                </a:solidFill>
              </a:rPr>
              <a:t>L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r>
              <a:rPr lang="en-US" sz="2000"/>
              <a:t>, …, L</a:t>
            </a:r>
            <a:r>
              <a:rPr lang="en-US" sz="2000" baseline="-25000"/>
              <a:t>M-22</a:t>
            </a:r>
            <a:r>
              <a:rPr lang="en-US" sz="2000"/>
              <a:t>]</a:t>
            </a:r>
          </a:p>
        </p:txBody>
      </p:sp>
      <p:sp>
        <p:nvSpPr>
          <p:cNvPr id="34" name="Down Arrow 33"/>
          <p:cNvSpPr>
            <a:spLocks noChangeArrowheads="1"/>
          </p:cNvSpPr>
          <p:nvPr/>
        </p:nvSpPr>
        <p:spPr bwMode="auto">
          <a:xfrm>
            <a:off x="6908800" y="1670050"/>
            <a:ext cx="490538" cy="720725"/>
          </a:xfrm>
          <a:prstGeom prst="downArrow">
            <a:avLst>
              <a:gd name="adj1" fmla="val 50000"/>
              <a:gd name="adj2" fmla="val 4985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733800" y="2932112"/>
            <a:ext cx="5197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P_value = (Sorted position of L0 in list)/M</a:t>
            </a:r>
          </a:p>
        </p:txBody>
      </p:sp>
      <p:sp>
        <p:nvSpPr>
          <p:cNvPr id="36" name="TextBox 33"/>
          <p:cNvSpPr txBox="1">
            <a:spLocks noChangeArrowheads="1"/>
          </p:cNvSpPr>
          <p:nvPr/>
        </p:nvSpPr>
        <p:spPr bwMode="auto">
          <a:xfrm>
            <a:off x="5918200" y="1219200"/>
            <a:ext cx="2287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[</a:t>
            </a:r>
            <a:r>
              <a:rPr lang="en-US" sz="2000">
                <a:solidFill>
                  <a:srgbClr val="FF0000"/>
                </a:solidFill>
              </a:rPr>
              <a:t>L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r>
              <a:rPr lang="en-US" sz="2000"/>
              <a:t>, L</a:t>
            </a:r>
            <a:r>
              <a:rPr lang="en-US" sz="2000" baseline="-25000"/>
              <a:t>1</a:t>
            </a:r>
            <a:r>
              <a:rPr lang="en-US" sz="2000"/>
              <a:t>, L</a:t>
            </a:r>
            <a:r>
              <a:rPr lang="en-US" sz="2000" baseline="-25000"/>
              <a:t>2</a:t>
            </a:r>
            <a:r>
              <a:rPr lang="en-US" sz="2000"/>
              <a:t>, …, L</a:t>
            </a:r>
            <a:r>
              <a:rPr lang="en-US" sz="2000" baseline="-25000"/>
              <a:t>M</a:t>
            </a:r>
            <a:r>
              <a:rPr lang="en-US" sz="200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007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/>
      <p:bldP spid="28" grpId="0" animBg="1"/>
      <p:bldP spid="29" grpId="0" animBg="1"/>
      <p:bldP spid="30" grpId="0" animBg="1"/>
      <p:bldP spid="30" grpId="1" animBg="1"/>
      <p:bldP spid="31" grpId="0"/>
      <p:bldP spid="31" grpId="1"/>
      <p:bldP spid="33" grpId="0"/>
      <p:bldP spid="34" grpId="0" animBg="1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 Statistics</a:t>
            </a:r>
            <a:endParaRPr lang="en-US" baseline="30000" smtClean="0"/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Keeping the window in the same location, randomly redistribute the cases and controls</a:t>
            </a:r>
          </a:p>
          <a:p>
            <a:r>
              <a:rPr lang="en-US" sz="2400" dirty="0" smtClean="0"/>
              <a:t>Calculate the likelihood function for the new distribution</a:t>
            </a:r>
          </a:p>
          <a:p>
            <a:r>
              <a:rPr lang="en-US" sz="2400" dirty="0" smtClean="0"/>
              <a:t>Repeat 99, 999, xxx times and determine a p-value for the original distribution by sorting the likelihood functions</a:t>
            </a:r>
          </a:p>
          <a:p>
            <a:endParaRPr lang="en-US" sz="2400" dirty="0" smtClean="0"/>
          </a:p>
          <a:p>
            <a:r>
              <a:rPr lang="en-US" sz="2400" dirty="0" smtClean="0"/>
              <a:t>Related work includes the Geographical Analysis Machine</a:t>
            </a:r>
            <a:r>
              <a:rPr lang="en-US" sz="2400" baseline="30000" dirty="0"/>
              <a:t>1</a:t>
            </a:r>
            <a:endParaRPr lang="en-US" sz="2400" baseline="30000" dirty="0" smtClean="0"/>
          </a:p>
        </p:txBody>
      </p:sp>
      <p:sp>
        <p:nvSpPr>
          <p:cNvPr id="98308" name="TextBox 5"/>
          <p:cNvSpPr txBox="1">
            <a:spLocks noChangeArrowheads="1"/>
          </p:cNvSpPr>
          <p:nvPr/>
        </p:nvSpPr>
        <p:spPr bwMode="auto">
          <a:xfrm>
            <a:off x="0" y="5932488"/>
            <a:ext cx="914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/>
              <a:t>1</a:t>
            </a:r>
            <a:r>
              <a:rPr lang="en-US" sz="1200" dirty="0" smtClean="0"/>
              <a:t> </a:t>
            </a:r>
            <a:r>
              <a:rPr lang="en-US" sz="1200" dirty="0"/>
              <a:t>– S. </a:t>
            </a:r>
            <a:r>
              <a:rPr lang="en-US" sz="1200" dirty="0" err="1"/>
              <a:t>Openshaw</a:t>
            </a:r>
            <a:r>
              <a:rPr lang="en-US" sz="1200" dirty="0"/>
              <a:t>, M. Charlton, C. </a:t>
            </a:r>
            <a:r>
              <a:rPr lang="en-US" sz="1200" dirty="0" err="1"/>
              <a:t>Wymer</a:t>
            </a:r>
            <a:r>
              <a:rPr lang="en-US" sz="1200" dirty="0"/>
              <a:t> and A. Craft. A mark I geographical analysis machine for the automated analysis of point data sets. </a:t>
            </a:r>
            <a:r>
              <a:rPr lang="en-US" sz="1200" i="1" dirty="0"/>
              <a:t>International Journal of Geographical Information Systems</a:t>
            </a:r>
            <a:r>
              <a:rPr lang="en-US" sz="1200" dirty="0"/>
              <a:t>, 1:335-358, 1987.</a:t>
            </a:r>
          </a:p>
          <a:p>
            <a:pPr eaLnBrk="1" hangingPunct="1"/>
            <a:r>
              <a:rPr lang="en-US" sz="1200" dirty="0"/>
              <a:t>* - http://www.ccg.leeds.ac.uk/software/gam/</a:t>
            </a:r>
          </a:p>
          <a:p>
            <a:pPr eaLnBrk="1" hangingPunct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760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8580" indent="-342900">
              <a:lnSpc>
                <a:spcPct val="80000"/>
              </a:lnSpc>
              <a:defRPr/>
            </a:pPr>
            <a:r>
              <a:rPr lang="en-US" sz="2600" dirty="0" smtClean="0"/>
              <a:t>Syndromic surveillance is the detection of adverse health events focusing on pre-diagnosis information to improve response time</a:t>
            </a:r>
          </a:p>
          <a:p>
            <a:pPr marL="342900" lvl="1" indent="-342900" eaLnBrk="1" hangingPunct="1">
              <a:lnSpc>
                <a:spcPct val="80000"/>
              </a:lnSpc>
              <a:buClr>
                <a:srgbClr val="830A79"/>
              </a:buClr>
              <a:defRPr/>
            </a:pPr>
            <a:endParaRPr lang="en-US" sz="2400" dirty="0" smtClean="0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312738"/>
            <a:ext cx="8582025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Examples in Geographic Visualization</a:t>
            </a:r>
          </a:p>
        </p:txBody>
      </p:sp>
      <p:pic>
        <p:nvPicPr>
          <p:cNvPr id="12293" name="Picture 12" descr="\\pixel.ecn.purdue.edu\pixel-share\rmacieje\Papers\Paper-VAST09_Predictive\SVN\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450850"/>
            <a:ext cx="19081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28600" y="457200"/>
            <a:ext cx="8675688" cy="256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457200" y="6284913"/>
            <a:ext cx="8037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/>
              <a:t>VAST 2010 Challenge Award: Support for Future Detection, IEEE Conference on Visual Analytics Science and Technology, October 2010 for “VACCINATED,” (Malik, A., Afzal, S., Hodgess, E., Ebert, D., </a:t>
            </a:r>
            <a:r>
              <a:rPr lang="en-US" sz="1000" u="sng"/>
              <a:t>Maciejewski, R.</a:t>
            </a:r>
            <a:r>
              <a:rPr lang="en-US" sz="1000"/>
              <a:t>).</a:t>
            </a:r>
          </a:p>
        </p:txBody>
      </p:sp>
      <p:pic>
        <p:nvPicPr>
          <p:cNvPr id="9" name="Picture 22" descr="death_synd_combin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2881313"/>
            <a:ext cx="334168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eft Brace 30"/>
          <p:cNvSpPr>
            <a:spLocks/>
          </p:cNvSpPr>
          <p:nvPr/>
        </p:nvSpPr>
        <p:spPr bwMode="auto">
          <a:xfrm>
            <a:off x="5486400" y="3262313"/>
            <a:ext cx="304800" cy="1143000"/>
          </a:xfrm>
          <a:prstGeom prst="leftBrace">
            <a:avLst>
              <a:gd name="adj1" fmla="val 8333"/>
              <a:gd name="adj2" fmla="val 50000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" name="Picture 11" descr="Fig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84150"/>
            <a:ext cx="28956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93675" y="3033713"/>
          <a:ext cx="4225926" cy="1752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Patient</a:t>
                      </a:r>
                      <a:r>
                        <a:rPr lang="en-US" sz="1400" baseline="0" dirty="0" smtClean="0"/>
                        <a:t> ID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Chief</a:t>
                      </a:r>
                      <a:r>
                        <a:rPr lang="en-US" sz="1400" baseline="0" dirty="0" smtClean="0"/>
                        <a:t> Complaints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Location</a:t>
                      </a:r>
                      <a:endParaRPr lang="en-US" sz="1400" dirty="0"/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9398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4/16/09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Ear pain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Karachi</a:t>
                      </a:r>
                      <a:endParaRPr lang="en-US" sz="1400" dirty="0"/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10816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4/16/09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Stuffy</a:t>
                      </a:r>
                      <a:r>
                        <a:rPr lang="en-US" sz="1400" baseline="0" dirty="0" smtClean="0"/>
                        <a:t> nose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Lebanon</a:t>
                      </a:r>
                      <a:endParaRPr lang="en-US" sz="1400" dirty="0"/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1491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4/16/09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Fever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Allepo</a:t>
                      </a:r>
                      <a:endParaRPr lang="en-US" sz="1400" dirty="0"/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16237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4/16/09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Head bleed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Yemen</a:t>
                      </a:r>
                      <a:endParaRPr lang="en-US" sz="1400" dirty="0"/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4529138" y="3567113"/>
            <a:ext cx="922337" cy="523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7" tIns="45714" rIns="91427" bIns="45714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/>
              <a:t>CoCo </a:t>
            </a:r>
          </a:p>
          <a:p>
            <a:r>
              <a:rPr lang="en-US" sz="1400"/>
              <a:t>Classifier</a:t>
            </a:r>
            <a:endParaRPr lang="en-US" sz="1400" baseline="300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3033713"/>
            <a:ext cx="1143000" cy="1752600"/>
          </a:xfrm>
          <a:prstGeom prst="rect">
            <a:avLst/>
          </a:prstGeom>
          <a:noFill/>
          <a:ln w="539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7" tIns="45714" rIns="91427" bIns="45714"/>
          <a:lstStyle/>
          <a:p>
            <a:pPr defTabSz="912813"/>
            <a:endParaRPr lang="en-US"/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3200400" y="3871913"/>
            <a:ext cx="1295400" cy="1587"/>
          </a:xfrm>
          <a:prstGeom prst="straightConnector1">
            <a:avLst/>
          </a:prstGeom>
          <a:noFill/>
          <a:ln w="539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" name="Picture 16" descr="mai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423863"/>
            <a:ext cx="30194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200400" y="3033713"/>
            <a:ext cx="1219200" cy="1752600"/>
          </a:xfrm>
          <a:prstGeom prst="rect">
            <a:avLst/>
          </a:prstGeom>
          <a:noFill/>
          <a:ln w="539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7" tIns="45714" rIns="91427" bIns="45714"/>
          <a:lstStyle/>
          <a:p>
            <a:pPr defTabSz="912813"/>
            <a:endParaRPr lang="en-US"/>
          </a:p>
        </p:txBody>
      </p:sp>
      <p:pic>
        <p:nvPicPr>
          <p:cNvPr id="19" name="Picture 18" descr="legen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23863"/>
            <a:ext cx="11604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Brace 19"/>
          <p:cNvSpPr>
            <a:spLocks/>
          </p:cNvSpPr>
          <p:nvPr/>
        </p:nvSpPr>
        <p:spPr bwMode="auto">
          <a:xfrm rot="5400000">
            <a:off x="2933700" y="641350"/>
            <a:ext cx="381000" cy="4191000"/>
          </a:xfrm>
          <a:prstGeom prst="rightBrace">
            <a:avLst>
              <a:gd name="adj1" fmla="val 8352"/>
              <a:gd name="adj2" fmla="val 35236"/>
            </a:avLst>
          </a:prstGeom>
          <a:noFill/>
          <a:ln w="349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1" name="Picture 20" descr="scroll_ba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5270500"/>
            <a:ext cx="2362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3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/>
      <p:bldP spid="15" grpId="0" animBg="1"/>
      <p:bldP spid="15" grpId="1" animBg="1"/>
      <p:bldP spid="18" grpId="0" animBg="1"/>
      <p:bldP spid="18" grpId="1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Picture 2" descr="\\pixel.ecn.purdue.edu\pixel-share\rmacieje\Papers\Paper-TVCG_Predictive\Predictive\Outbreak1_Coun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004888"/>
            <a:ext cx="9069388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32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3"/>
          <p:cNvSpPr txBox="1">
            <a:spLocks noChangeArrowheads="1"/>
          </p:cNvSpPr>
          <p:nvPr/>
        </p:nvSpPr>
        <p:spPr bwMode="auto">
          <a:xfrm>
            <a:off x="457200" y="6238875"/>
            <a:ext cx="8037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/>
              <a:t>Hafen, R., Anderson, D., Cleveland, W., </a:t>
            </a:r>
            <a:r>
              <a:rPr lang="en-US" sz="1000" u="sng"/>
              <a:t>Maciejewski, R.</a:t>
            </a:r>
            <a:r>
              <a:rPr lang="en-US" sz="1000"/>
              <a:t>, Ebert, D., Abusalah, A., Yakout, M., Ouzzani, M., Grannis, S., “STL for Modeling, Visualizing, and Monitoring Disease Counts,” </a:t>
            </a:r>
            <a:r>
              <a:rPr lang="en-US" sz="1000" i="1"/>
              <a:t>BMC Medical Informatics and Decision Making</a:t>
            </a:r>
            <a:r>
              <a:rPr lang="en-US" sz="1000"/>
              <a:t>, 9(21), 2009.</a:t>
            </a:r>
          </a:p>
        </p:txBody>
      </p:sp>
      <p:sp>
        <p:nvSpPr>
          <p:cNvPr id="20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 dirty="0" smtClean="0">
                <a:solidFill>
                  <a:schemeClr val="tx1"/>
                </a:solidFill>
              </a:rPr>
              <a:t>Time Series Modeling</a:t>
            </a:r>
          </a:p>
        </p:txBody>
      </p:sp>
      <p:sp>
        <p:nvSpPr>
          <p:cNvPr id="2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sz="2400" dirty="0" smtClean="0"/>
              <a:t>Seasonal-Trend Decomposition Based on Loess</a:t>
            </a:r>
          </a:p>
          <a:p>
            <a:pPr lvl="1" eaLnBrk="1" hangingPunct="1">
              <a:defRPr/>
            </a:pPr>
            <a:r>
              <a:rPr lang="en-US" sz="1800" dirty="0" smtClean="0"/>
              <a:t>Time series can be viewed as the sum of multiple trend components</a:t>
            </a:r>
          </a:p>
          <a:p>
            <a:pPr lvl="1" eaLnBrk="1" hangingPunct="1">
              <a:defRPr/>
            </a:pPr>
            <a:r>
              <a:rPr lang="en-US" sz="1800" dirty="0" smtClean="0"/>
              <a:t>For each data signal, components are extracted</a:t>
            </a:r>
          </a:p>
          <a:p>
            <a:pPr lvl="1" eaLnBrk="1" hangingPunct="1">
              <a:defRPr/>
            </a:pPr>
            <a:r>
              <a:rPr lang="en-US" sz="1800" dirty="0" smtClean="0"/>
              <a:t>Can then analyze correlation between components</a:t>
            </a:r>
          </a:p>
          <a:p>
            <a:pPr marL="0" indent="0" eaLnBrk="1" hangingPunct="1">
              <a:defRPr/>
            </a:pPr>
            <a:endParaRPr 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125852"/>
              </p:ext>
            </p:extLst>
          </p:nvPr>
        </p:nvGraphicFramePr>
        <p:xfrm>
          <a:off x="990600" y="304800"/>
          <a:ext cx="6019800" cy="582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Acrobat Document" r:id="rId3" imgW="3467100" imgH="3352800" progId="AcroExch.Document.7">
                  <p:embed/>
                </p:oleObj>
              </mc:Choice>
              <mc:Fallback>
                <p:oleObj name="Acrobat Document" r:id="rId3" imgW="3467100" imgH="33528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04800"/>
                        <a:ext cx="6019800" cy="5821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609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 dirty="0" smtClean="0">
                <a:solidFill>
                  <a:schemeClr val="tx1"/>
                </a:solidFill>
              </a:rPr>
              <a:t>Predictive Visual Analytics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endParaRPr lang="en-US" sz="2400" smtClean="0">
              <a:solidFill>
                <a:srgbClr val="FFFF00"/>
              </a:solidFill>
            </a:endParaRPr>
          </a:p>
        </p:txBody>
      </p:sp>
      <p:pic>
        <p:nvPicPr>
          <p:cNvPr id="33797" name="Picture 2" descr="\\pixel.ecn.purdue.edu\pixel-share\rmacieje\Papers\Paper-VAST09_Predictive\SVN\Predict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610600" cy="481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95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 dirty="0" smtClean="0">
                <a:solidFill>
                  <a:schemeClr val="tx1"/>
                </a:solidFill>
              </a:rPr>
              <a:t>Predictive Visual Analytics</a:t>
            </a:r>
          </a:p>
        </p:txBody>
      </p:sp>
      <p:pic>
        <p:nvPicPr>
          <p:cNvPr id="34820" name="Picture 4" descr="C:\Users\cadlabadmin\Desktop\Demos\Presentation-PNNL\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7" y="1547648"/>
            <a:ext cx="8662003" cy="431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Box 3"/>
          <p:cNvSpPr txBox="1">
            <a:spLocks noChangeArrowheads="1"/>
          </p:cNvSpPr>
          <p:nvPr/>
        </p:nvSpPr>
        <p:spPr bwMode="auto">
          <a:xfrm>
            <a:off x="457200" y="6375400"/>
            <a:ext cx="8037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 u="sng"/>
              <a:t>Maciejewski, R.</a:t>
            </a:r>
            <a:r>
              <a:rPr lang="en-US" sz="1000"/>
              <a:t>, Rudolph, S., Hafen, R., Mitchell, M. A., Larew, S. G., Cleveland, W., Ebert, D., “Forecasting Hotspot – A Predictive Analytics Approach,” </a:t>
            </a:r>
            <a:r>
              <a:rPr lang="en-US" sz="1000" i="1"/>
              <a:t>IEEE Transactions on Visualization and Computer Graphics</a:t>
            </a:r>
            <a:r>
              <a:rPr lang="en-US" sz="1000"/>
              <a:t>, 17(4): 440-453, 2011.</a:t>
            </a:r>
          </a:p>
        </p:txBody>
      </p:sp>
    </p:spTree>
    <p:extLst>
      <p:ext uri="{BB962C8B-B14F-4D97-AF65-F5344CB8AC3E}">
        <p14:creationId xmlns:p14="http://schemas.microsoft.com/office/powerpoint/2010/main" val="303890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Measures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Covariance - The pattern of common variation observed in a collection of two (or more) datasets, or partitions of a single dataset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Pearson’s Correlation Coefficient – A measure of similarity between two or more paired datasets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𝑟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6" t="-1067" r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1422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7" descr="C:\Documents and Settings\MUTC_admin\Desktop\Virgil_Img\Virgil_Img\July-17-KDE_Cr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487363"/>
            <a:ext cx="2201863" cy="28225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8" descr="C:\Documents and Settings\MUTC_admin\Desktop\Virgil_Img\Virgil_Img\July-19-KDE_Cr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481013"/>
            <a:ext cx="2216150" cy="28178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9" descr="C:\Documents and Settings\MUTC_admin\Desktop\Virgil_Img\Virgil_Img\7-18-Cro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503238"/>
            <a:ext cx="2233613" cy="2778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10" descr="C:\Documents and Settings\MUTC_admin\Desktop\Virgil_Img\Virgil_Img\Sca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26988"/>
            <a:ext cx="8977312" cy="2698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6" name="TextBox 12"/>
          <p:cNvSpPr txBox="1">
            <a:spLocks noChangeArrowheads="1"/>
          </p:cNvSpPr>
          <p:nvPr/>
        </p:nvSpPr>
        <p:spPr bwMode="auto">
          <a:xfrm>
            <a:off x="92075" y="3390900"/>
            <a:ext cx="28194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7-17-2007</a:t>
            </a:r>
          </a:p>
        </p:txBody>
      </p:sp>
      <p:sp>
        <p:nvSpPr>
          <p:cNvPr id="35847" name="TextBox 13"/>
          <p:cNvSpPr txBox="1">
            <a:spLocks noChangeArrowheads="1"/>
          </p:cNvSpPr>
          <p:nvPr/>
        </p:nvSpPr>
        <p:spPr bwMode="auto">
          <a:xfrm>
            <a:off x="3073400" y="3359150"/>
            <a:ext cx="28194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7-18-2007</a:t>
            </a:r>
          </a:p>
        </p:txBody>
      </p:sp>
      <p:sp>
        <p:nvSpPr>
          <p:cNvPr id="35848" name="TextBox 14"/>
          <p:cNvSpPr txBox="1">
            <a:spLocks noChangeArrowheads="1"/>
          </p:cNvSpPr>
          <p:nvPr/>
        </p:nvSpPr>
        <p:spPr bwMode="auto">
          <a:xfrm>
            <a:off x="6073775" y="3370263"/>
            <a:ext cx="28194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7-19-2007</a:t>
            </a:r>
          </a:p>
        </p:txBody>
      </p:sp>
      <p:pic>
        <p:nvPicPr>
          <p:cNvPr id="35849" name="Picture 3" descr="C:\Users\surf\Pictures\abc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72238"/>
            <a:ext cx="8991600" cy="3333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7" descr="C:\Users\surf\Pictures\abc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3616325"/>
            <a:ext cx="2236787" cy="26590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Picture 8" descr="C:\Users\surf\Pictures\abc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3616325"/>
            <a:ext cx="2189163" cy="26590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9" descr="C:\Users\surf\Pictures\abc1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657600"/>
            <a:ext cx="2235200" cy="26209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Spatiotemporal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We can guess the probability distribution of tomorrow based on past probability distributions</a:t>
            </a:r>
            <a:endParaRPr lang="en-US" dirty="0"/>
          </a:p>
        </p:txBody>
      </p:sp>
      <p:pic>
        <p:nvPicPr>
          <p:cNvPr id="36868" name="Picture 3" descr="C:\Documents and Settings\MUTC_admin\Desktop\Virgil_Img\Virgil_Img\12-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3327400"/>
            <a:ext cx="2030412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 descr="C:\Documents and Settings\MUTC_admin\Desktop\Virgil_Img\Virgil_Img\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3327400"/>
            <a:ext cx="2019300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C:\Documents and Settings\MUTC_admin\Desktop\Virgil_Img\Virgil_Img\1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327400"/>
            <a:ext cx="206375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349625"/>
            <a:ext cx="2187575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TextBox 8"/>
          <p:cNvSpPr txBox="1">
            <a:spLocks noChangeArrowheads="1"/>
          </p:cNvSpPr>
          <p:nvPr/>
        </p:nvSpPr>
        <p:spPr bwMode="auto">
          <a:xfrm>
            <a:off x="4903788" y="6113463"/>
            <a:ext cx="1123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Day: t-1</a:t>
            </a:r>
          </a:p>
        </p:txBody>
      </p:sp>
      <p:sp>
        <p:nvSpPr>
          <p:cNvPr id="36873" name="TextBox 9"/>
          <p:cNvSpPr txBox="1">
            <a:spLocks noChangeArrowheads="1"/>
          </p:cNvSpPr>
          <p:nvPr/>
        </p:nvSpPr>
        <p:spPr bwMode="auto">
          <a:xfrm>
            <a:off x="546100" y="6091238"/>
            <a:ext cx="1123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Day: t-3</a:t>
            </a:r>
          </a:p>
        </p:txBody>
      </p:sp>
      <p:sp>
        <p:nvSpPr>
          <p:cNvPr id="36874" name="TextBox 10"/>
          <p:cNvSpPr txBox="1">
            <a:spLocks noChangeArrowheads="1"/>
          </p:cNvSpPr>
          <p:nvPr/>
        </p:nvSpPr>
        <p:spPr bwMode="auto">
          <a:xfrm>
            <a:off x="2733675" y="6111875"/>
            <a:ext cx="1123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Day: t-2</a:t>
            </a:r>
          </a:p>
        </p:txBody>
      </p:sp>
      <p:sp>
        <p:nvSpPr>
          <p:cNvPr id="36875" name="TextBox 11"/>
          <p:cNvSpPr txBox="1">
            <a:spLocks noChangeArrowheads="1"/>
          </p:cNvSpPr>
          <p:nvPr/>
        </p:nvSpPr>
        <p:spPr bwMode="auto">
          <a:xfrm>
            <a:off x="6107113" y="6069013"/>
            <a:ext cx="33242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Expected Distribution using all past records</a:t>
            </a:r>
          </a:p>
        </p:txBody>
      </p:sp>
    </p:spTree>
    <p:extLst>
      <p:ext uri="{BB962C8B-B14F-4D97-AF65-F5344CB8AC3E}">
        <p14:creationId xmlns:p14="http://schemas.microsoft.com/office/powerpoint/2010/main" val="366150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endParaRPr lang="en-US" smtClean="0"/>
          </a:p>
        </p:txBody>
      </p:sp>
      <p:pic>
        <p:nvPicPr>
          <p:cNvPr id="37892" name="Picture 2" descr="\\pixel.ecn.purdue.edu\pixel-share\rmacieje\Papers\Paper-VAST09_Predictive\SVN\Outbrea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0"/>
            <a:ext cx="802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smtClean="0"/>
              <a:t>Multi-dimensional Clustering and Projection</a:t>
            </a:r>
          </a:p>
        </p:txBody>
      </p:sp>
      <p:pic>
        <p:nvPicPr>
          <p:cNvPr id="38915" name="Picture 2" descr="\\pixel.ecn.purdue.edu\pixel-share\rmacieje\Papers\Paper-TVCG_Predictive\Predictive\multivari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24038"/>
            <a:ext cx="422910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 descr="\\pixel.ecn.purdue.edu\pixel-share\rmacieje\Papers\Paper-TVCG_Predictive\Predictive\pin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1814513"/>
            <a:ext cx="4246562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83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Crime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The problem is analogous to </a:t>
            </a:r>
            <a:r>
              <a:rPr lang="en-US" dirty="0" err="1" smtClean="0"/>
              <a:t>syndromic</a:t>
            </a:r>
            <a:r>
              <a:rPr lang="en-US" dirty="0" smtClean="0"/>
              <a:t> surveillance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Instead of patient addresses, we now have criminal incident reports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More data (who, what, when, where, how)</a:t>
            </a: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84A138BA-AEEC-4DA8-B853-0DDCC5E2E19E}" type="slidenum">
              <a:rPr lang="en-US" sz="1400" smtClean="0">
                <a:latin typeface="Arial Unicode MS" pitchFamily="34" charset="-128"/>
              </a:rPr>
              <a:pPr/>
              <a:t>34</a:t>
            </a:fld>
            <a:endParaRPr lang="en-US" sz="1400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114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Visual Analytics Law Enforcement Technology (VALET)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573393B5-61B0-424E-8A6E-C892E33C7686}" type="slidenum">
              <a:rPr lang="en-US" sz="1400" smtClean="0">
                <a:latin typeface="Arial Unicode MS" pitchFamily="34" charset="-128"/>
              </a:rPr>
              <a:pPr/>
              <a:t>35</a:t>
            </a:fld>
            <a:endParaRPr lang="en-US" sz="1400" smtClean="0">
              <a:latin typeface="Arial Unicode MS" pitchFamily="34" charset="-128"/>
            </a:endParaRP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12900"/>
            <a:ext cx="5340350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Box 3"/>
          <p:cNvSpPr txBox="1">
            <a:spLocks noChangeArrowheads="1"/>
          </p:cNvSpPr>
          <p:nvPr/>
        </p:nvSpPr>
        <p:spPr bwMode="auto">
          <a:xfrm>
            <a:off x="457200" y="6467475"/>
            <a:ext cx="8037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/>
              <a:t>Abish Malik, </a:t>
            </a:r>
            <a:r>
              <a:rPr lang="en-US" sz="1000" u="sng"/>
              <a:t>Ross Maciejewski, </a:t>
            </a:r>
            <a:r>
              <a:rPr lang="en-US" sz="1000"/>
              <a:t>Timothy F. Collins and David S. Ebert.  </a:t>
            </a:r>
            <a:r>
              <a:rPr lang="en-US" sz="1000">
                <a:hlinkClick r:id="rId3"/>
              </a:rPr>
              <a:t>Visual Analytics Law Enforcement Toolkit</a:t>
            </a:r>
            <a:r>
              <a:rPr lang="en-US" sz="1000"/>
              <a:t>.  IEEE International Conference on Technologies for Homeland Security, 2010.</a:t>
            </a:r>
          </a:p>
        </p:txBody>
      </p:sp>
    </p:spTree>
    <p:extLst>
      <p:ext uri="{BB962C8B-B14F-4D97-AF65-F5344CB8AC3E}">
        <p14:creationId xmlns:p14="http://schemas.microsoft.com/office/powerpoint/2010/main" val="181068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Exploring Temporal Correlations Spatially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200" smtClean="0"/>
              <a:t>Pearson’s Correlation Coefficient</a:t>
            </a:r>
          </a:p>
          <a:p>
            <a:pPr>
              <a:defRPr/>
            </a:pPr>
            <a:endParaRPr lang="en-US" sz="2200" smtClean="0"/>
          </a:p>
          <a:p>
            <a:pPr>
              <a:defRPr/>
            </a:pPr>
            <a:endParaRPr lang="en-US" sz="2200" smtClean="0"/>
          </a:p>
          <a:p>
            <a:pPr>
              <a:defRPr/>
            </a:pPr>
            <a:endParaRPr lang="en-US" sz="2200" smtClean="0"/>
          </a:p>
          <a:p>
            <a:pPr>
              <a:defRPr/>
            </a:pPr>
            <a:r>
              <a:rPr lang="en-US" sz="2200" smtClean="0"/>
              <a:t>t-Test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CC96E3FE-81AE-4794-92C8-F9E83CD7EC89}" type="slidenum">
              <a:rPr lang="en-US" sz="1400" smtClean="0">
                <a:latin typeface="Arial Unicode MS" pitchFamily="34" charset="-128"/>
              </a:rPr>
              <a:pPr/>
              <a:t>36</a:t>
            </a:fld>
            <a:endParaRPr lang="en-US" sz="1400" smtClean="0">
              <a:latin typeface="Arial Unicode MS" pitchFamily="34" charset="-128"/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376488"/>
            <a:ext cx="4038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4132263"/>
            <a:ext cx="20764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968500"/>
            <a:ext cx="8751887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\\pixel.ecn.purdue.edu\pixel-share\rmacieje\Papers\Paper-HICSS11_Correlation\SVN\Sys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3" y="1402528"/>
            <a:ext cx="8448127" cy="476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83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39700"/>
            <a:ext cx="7883525" cy="63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Box 3"/>
          <p:cNvSpPr txBox="1">
            <a:spLocks noChangeArrowheads="1"/>
          </p:cNvSpPr>
          <p:nvPr/>
        </p:nvSpPr>
        <p:spPr bwMode="auto">
          <a:xfrm>
            <a:off x="457200" y="6400800"/>
            <a:ext cx="8037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 dirty="0" err="1"/>
              <a:t>Abish</a:t>
            </a:r>
            <a:r>
              <a:rPr lang="en-US" sz="1000" dirty="0"/>
              <a:t> Malik, </a:t>
            </a:r>
            <a:r>
              <a:rPr lang="en-US" sz="1000" u="sng" dirty="0"/>
              <a:t>Ross Maciejewski</a:t>
            </a:r>
            <a:r>
              <a:rPr lang="en-US" sz="1000" dirty="0"/>
              <a:t>, Erin </a:t>
            </a:r>
            <a:r>
              <a:rPr lang="en-US" sz="1000" dirty="0" err="1"/>
              <a:t>Hodgess</a:t>
            </a:r>
            <a:r>
              <a:rPr lang="en-US" sz="1000" dirty="0"/>
              <a:t> and David S. Ebert.  Describing Temporal Correlation Spatially in a Visual Analytics Environment. Hawaii International Conference on System Sciences, 2011.</a:t>
            </a:r>
          </a:p>
        </p:txBody>
      </p:sp>
    </p:spTree>
    <p:extLst>
      <p:ext uri="{BB962C8B-B14F-4D97-AF65-F5344CB8AC3E}">
        <p14:creationId xmlns:p14="http://schemas.microsoft.com/office/powerpoint/2010/main" val="62111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 descr="Screen shot 2011-07-13 at 9.58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19513" cy="698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2" descr="C:\Users\cadlabadmin\Desktop\iVALET screenshots\VALET screenshots\ipad\Screen shot 2011-06-29 at 9.43.32 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3" y="0"/>
            <a:ext cx="5378450" cy="694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0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Coast Guard Search and Rescue Visual Analytics (CGSARVA)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371600"/>
            <a:ext cx="8066087" cy="47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Box 3"/>
          <p:cNvSpPr txBox="1">
            <a:spLocks noChangeArrowheads="1"/>
          </p:cNvSpPr>
          <p:nvPr/>
        </p:nvSpPr>
        <p:spPr bwMode="auto">
          <a:xfrm>
            <a:off x="457200" y="632460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 dirty="0" err="1"/>
              <a:t>Abish</a:t>
            </a:r>
            <a:r>
              <a:rPr lang="en-US" sz="1000" dirty="0"/>
              <a:t> Malik, </a:t>
            </a:r>
            <a:r>
              <a:rPr lang="en-US" sz="1000" u="sng" dirty="0"/>
              <a:t>Ross Maciejewski</a:t>
            </a:r>
            <a:r>
              <a:rPr lang="en-US" sz="1000" dirty="0"/>
              <a:t>, Ben Maule, David S. Ebert. A Visual Analytics Process for Maritime Resource Allocation and Risk Assessment.  IEEE Conference on Visual Analytics Science and Technology (VAST), </a:t>
            </a:r>
            <a:r>
              <a:rPr lang="en-US" sz="1000" dirty="0" smtClean="0"/>
              <a:t>2011.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270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Measures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Entropy - A measure of the amount of pattern, disorder, or information in a set {x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} where p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is the proportion of events or values occurring in the </a:t>
                </a:r>
                <a:r>
                  <a:rPr lang="en-US" dirty="0" err="1" smtClean="0"/>
                  <a:t>i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class or range.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𝐼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Diversity - entropy </a:t>
                </a:r>
                <a:r>
                  <a:rPr lang="en-US" dirty="0"/>
                  <a:t>standardized by the number of classes, 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𝐷𝑖𝑣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log</m:t>
                          </m:r>
                          <m:r>
                            <a:rPr lang="en-US" i="1">
                              <a:latin typeface="Cambria Math"/>
                            </a:rPr>
                            <m:t>⁡(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6" t="-10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952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Assessing Risk in the Great Lakes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933575"/>
            <a:ext cx="8840787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" y="5291138"/>
            <a:ext cx="89916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400"/>
              <a:t>Risk profile. (Left) A heatmap showing the time taken (in minutes) by the Coast Guard stations to deploy an asset to the Great Lakes to respond to a SAR incident, assuming a speed of 15 nautical miles per hour. (Right) A heatmap showing the Coast Guard SAR coverage (i.e., the number of stations that respond to a particular region) in the Great Lakes. The squares along the coast show the locations of the stations.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409825"/>
            <a:ext cx="89027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86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Transformations Revisited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415088" y="62896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78D66ECF-E3A7-4319-BFA0-CCACDBF2B443}" type="slidenum">
              <a:rPr lang="en-US" sz="1400" smtClean="0">
                <a:latin typeface="Arial Unicode MS" pitchFamily="34" charset="-128"/>
              </a:rPr>
              <a:pPr/>
              <a:t>41</a:t>
            </a:fld>
            <a:endParaRPr lang="en-US" sz="1400" smtClean="0">
              <a:latin typeface="Arial Unicode MS" pitchFamily="34" charset="-128"/>
            </a:endParaRPr>
          </a:p>
        </p:txBody>
      </p:sp>
      <p:sp>
        <p:nvSpPr>
          <p:cNvPr id="18" name="Slide Number Placeholder 3"/>
          <p:cNvSpPr txBox="1">
            <a:spLocks/>
          </p:cNvSpPr>
          <p:nvPr/>
        </p:nvSpPr>
        <p:spPr bwMode="auto">
          <a:xfrm>
            <a:off x="6415088" y="628967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2C01C0EB-AA71-4711-873F-CFCE08B5108E}" type="slidenum">
              <a:rPr lang="en-US" sz="1400">
                <a:latin typeface="Arial Unicode MS" pitchFamily="34" charset="-128"/>
              </a:rPr>
              <a:pPr algn="r">
                <a:lnSpc>
                  <a:spcPct val="100000"/>
                </a:lnSpc>
              </a:pPr>
              <a:t>41</a:t>
            </a:fld>
            <a:endParaRPr lang="en-US" sz="1400">
              <a:latin typeface="Arial Unicode MS" pitchFamily="34" charset="-128"/>
            </a:endParaRPr>
          </a:p>
        </p:txBody>
      </p:sp>
      <p:grpSp>
        <p:nvGrpSpPr>
          <p:cNvPr id="21" name="Group 12"/>
          <p:cNvGrpSpPr/>
          <p:nvPr/>
        </p:nvGrpSpPr>
        <p:grpSpPr>
          <a:xfrm>
            <a:off x="399287" y="0"/>
            <a:ext cx="8353425" cy="6858000"/>
            <a:chOff x="682625" y="0"/>
            <a:chExt cx="8353425" cy="6858000"/>
          </a:xfrm>
          <a:solidFill>
            <a:schemeClr val="tx1"/>
          </a:solidFill>
        </p:grpSpPr>
        <p:sp>
          <p:nvSpPr>
            <p:cNvPr id="22" name="Rectangle 21"/>
            <p:cNvSpPr/>
            <p:nvPr/>
          </p:nvSpPr>
          <p:spPr>
            <a:xfrm>
              <a:off x="7245350" y="0"/>
              <a:ext cx="17907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2625" y="0"/>
              <a:ext cx="7446963" cy="685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7937"/>
            <a:ext cx="4260850" cy="68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400"/>
            <a:ext cx="3094038" cy="668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Oval 30"/>
          <p:cNvSpPr/>
          <p:nvPr/>
        </p:nvSpPr>
        <p:spPr>
          <a:xfrm>
            <a:off x="1622425" y="1968500"/>
            <a:ext cx="635000" cy="711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/>
              <a:t>M. </a:t>
            </a:r>
            <a:r>
              <a:rPr lang="en-US" dirty="0" err="1"/>
              <a:t>Jankowska</a:t>
            </a:r>
            <a:r>
              <a:rPr lang="en-US" dirty="0"/>
              <a:t>, J. </a:t>
            </a:r>
            <a:r>
              <a:rPr lang="en-US" dirty="0" err="1"/>
              <a:t>Aldstadt</a:t>
            </a:r>
            <a:r>
              <a:rPr lang="en-US" dirty="0"/>
              <a:t>, </a:t>
            </a:r>
            <a:r>
              <a:rPr lang="en-US" dirty="0" err="1" smtClean="0"/>
              <a:t>A.Getis</a:t>
            </a:r>
            <a:r>
              <a:rPr lang="en-US" dirty="0"/>
              <a:t>, J. Weeks, and G. Fraley, “An </a:t>
            </a:r>
            <a:r>
              <a:rPr lang="en-US" b="1" dirty="0"/>
              <a:t>amoeba</a:t>
            </a:r>
            <a:r>
              <a:rPr lang="en-US" dirty="0"/>
              <a:t> </a:t>
            </a:r>
            <a:r>
              <a:rPr lang="en-US" b="1" dirty="0"/>
              <a:t>procedure</a:t>
            </a:r>
            <a:r>
              <a:rPr lang="en-US" dirty="0"/>
              <a:t> for </a:t>
            </a:r>
            <a:r>
              <a:rPr lang="en-US" b="1" dirty="0"/>
              <a:t>visualizing</a:t>
            </a:r>
            <a:r>
              <a:rPr lang="en-US" dirty="0"/>
              <a:t> clusters,” </a:t>
            </a:r>
            <a:r>
              <a:rPr lang="en-US" dirty="0" smtClean="0"/>
              <a:t>in Proceedings </a:t>
            </a:r>
            <a:r>
              <a:rPr lang="en-US" dirty="0"/>
              <a:t>of </a:t>
            </a:r>
            <a:r>
              <a:rPr lang="en-US" dirty="0" err="1"/>
              <a:t>GIScience</a:t>
            </a:r>
            <a:r>
              <a:rPr lang="en-US" dirty="0"/>
              <a:t> 2008, </a:t>
            </a:r>
            <a:r>
              <a:rPr lang="en-US" dirty="0" smtClean="0"/>
              <a:t>2008.</a:t>
            </a:r>
          </a:p>
          <a:p>
            <a:pPr lvl="1"/>
            <a:r>
              <a:rPr lang="en-US" dirty="0"/>
              <a:t>Chen J, Roth RE, Naito AT, </a:t>
            </a:r>
            <a:r>
              <a:rPr lang="en-US" dirty="0" err="1"/>
              <a:t>Lengerich</a:t>
            </a:r>
            <a:r>
              <a:rPr lang="en-US" dirty="0"/>
              <a:t> EJ, </a:t>
            </a:r>
            <a:r>
              <a:rPr lang="en-US" dirty="0" err="1"/>
              <a:t>Maceachren</a:t>
            </a:r>
            <a:r>
              <a:rPr lang="en-US" dirty="0"/>
              <a:t> </a:t>
            </a:r>
            <a:r>
              <a:rPr lang="en-US" dirty="0" smtClean="0"/>
              <a:t>AM. </a:t>
            </a:r>
            <a:r>
              <a:rPr lang="en-US" dirty="0" err="1" smtClean="0"/>
              <a:t>Geovisual</a:t>
            </a:r>
            <a:r>
              <a:rPr lang="en-US" dirty="0" smtClean="0"/>
              <a:t> </a:t>
            </a:r>
            <a:r>
              <a:rPr lang="en-US" dirty="0"/>
              <a:t>analytics to enhance spatial scan </a:t>
            </a:r>
            <a:r>
              <a:rPr lang="en-US" dirty="0" smtClean="0"/>
              <a:t>statistic interpretation</a:t>
            </a:r>
            <a:r>
              <a:rPr lang="en-US" dirty="0"/>
              <a:t>: an analysis of U.S. cervical cancer mortality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International Journal of </a:t>
            </a:r>
            <a:r>
              <a:rPr lang="en-US" dirty="0"/>
              <a:t>Health </a:t>
            </a:r>
            <a:r>
              <a:rPr lang="en-US" dirty="0" err="1" smtClean="0"/>
              <a:t>Geographics</a:t>
            </a:r>
            <a:r>
              <a:rPr lang="en-US" dirty="0" smtClean="0"/>
              <a:t>, 7:57, 2008.</a:t>
            </a:r>
          </a:p>
          <a:p>
            <a:r>
              <a:rPr lang="pt-BR" dirty="0" smtClean="0"/>
              <a:t>Homework</a:t>
            </a:r>
          </a:p>
          <a:p>
            <a:pPr lvl="1"/>
            <a:r>
              <a:rPr lang="pt-BR" dirty="0" smtClean="0"/>
              <a:t>Homework </a:t>
            </a:r>
            <a:r>
              <a:rPr lang="pt-BR" dirty="0" smtClean="0"/>
              <a:t>#3 </a:t>
            </a:r>
            <a:r>
              <a:rPr lang="pt-BR" dirty="0" smtClean="0"/>
              <a:t>is due in 9 days! (Feb </a:t>
            </a:r>
            <a:r>
              <a:rPr lang="pt-BR" dirty="0" smtClean="0"/>
              <a:t>16th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Milestone #2 is due in </a:t>
            </a:r>
            <a:r>
              <a:rPr lang="pt-BR" dirty="0" smtClean="0"/>
              <a:t>16 </a:t>
            </a:r>
            <a:r>
              <a:rPr lang="pt-BR" dirty="0" smtClean="0"/>
              <a:t>days! (</a:t>
            </a:r>
            <a:r>
              <a:rPr lang="pt-BR" smtClean="0"/>
              <a:t>Feb </a:t>
            </a:r>
            <a:r>
              <a:rPr lang="pt-BR" smtClean="0"/>
              <a:t>23rd)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spatial data, we want to find related regions</a:t>
            </a:r>
          </a:p>
          <a:p>
            <a:r>
              <a:rPr lang="en-US" smtClean="0"/>
              <a:t>Choropleth maps let us visually identify regions that appear to be related</a:t>
            </a:r>
          </a:p>
          <a:p>
            <a:r>
              <a:rPr lang="en-US" smtClean="0"/>
              <a:t>But, we can do analysis prior to the visualization to find areas that are statistically correlated and focus the visual representation on these areas!</a:t>
            </a:r>
          </a:p>
          <a:p>
            <a:r>
              <a:rPr lang="en-US" smtClean="0"/>
              <a:t>One method of doing this is using spatial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34943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Issues in Spatial Statistics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Scaling – ensure that the conclusion of the analysis does not depend on arbitrary scaling</a:t>
            </a:r>
          </a:p>
          <a:p>
            <a:r>
              <a:rPr lang="en-US" sz="2400" smtClean="0"/>
              <a:t>Sampling – determining a limited number of locations for faithfully measuring phenomena that are subject to dependency and heterogeneity</a:t>
            </a:r>
          </a:p>
          <a:p>
            <a:pPr lvl="1">
              <a:buFont typeface="Arial" charset="0"/>
              <a:buChar char="•"/>
            </a:pPr>
            <a:r>
              <a:rPr lang="en-US" sz="1700" smtClean="0"/>
              <a:t>Dependency suggests that since one location can predict the value of another, we do not need observations in both places</a:t>
            </a:r>
          </a:p>
          <a:p>
            <a:pPr lvl="1">
              <a:buFont typeface="Arial" charset="0"/>
              <a:buChar char="•"/>
            </a:pPr>
            <a:r>
              <a:rPr lang="en-US" sz="1700" smtClean="0"/>
              <a:t>Heterogeneity suggests that this relationship can change across space</a:t>
            </a:r>
            <a:endParaRPr lang="en-US" smtClean="0"/>
          </a:p>
          <a:p>
            <a:r>
              <a:rPr lang="en-US" sz="2400" smtClean="0"/>
              <a:t>Locational Fallacy – error due to particular spatial characterization</a:t>
            </a:r>
          </a:p>
          <a:p>
            <a:r>
              <a:rPr lang="en-US" sz="2400" smtClean="0"/>
              <a:t>Ecological Fallacy – errors due to performing analysis on aggregate data</a:t>
            </a:r>
          </a:p>
          <a:p>
            <a:endParaRPr lang="en-US" sz="1700" smtClean="0"/>
          </a:p>
        </p:txBody>
      </p:sp>
    </p:spTree>
    <p:extLst>
      <p:ext uri="{BB962C8B-B14F-4D97-AF65-F5344CB8AC3E}">
        <p14:creationId xmlns:p14="http://schemas.microsoft.com/office/powerpoint/2010/main" val="20118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and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Knowledge of location also allows the analyst to determine the distance and direction between objects</a:t>
            </a:r>
          </a:p>
          <a:p>
            <a:r>
              <a:rPr lang="en-US" dirty="0" smtClean="0"/>
              <a:t>Many types of spatial analysis require the calculation of a table or matrix expressing the relative proximity of pairs of places (often denoted by a spatial weights matrix W)</a:t>
            </a:r>
          </a:p>
          <a:p>
            <a:r>
              <a:rPr lang="en-US" dirty="0" smtClean="0"/>
              <a:t>Elements of Matrix W:</a:t>
            </a:r>
          </a:p>
          <a:p>
            <a:pPr lvl="1"/>
            <a:r>
              <a:rPr lang="en-US" dirty="0" smtClean="0"/>
              <a:t>1 if the places share a common boundary, else 0</a:t>
            </a:r>
          </a:p>
          <a:p>
            <a:pPr lvl="1"/>
            <a:r>
              <a:rPr lang="en-US" dirty="0" smtClean="0"/>
              <a:t>The length of any common boundary between places, else 0</a:t>
            </a:r>
          </a:p>
          <a:p>
            <a:pPr lvl="1"/>
            <a:r>
              <a:rPr lang="en-US" dirty="0" smtClean="0"/>
              <a:t>A decreasing function of the distance between the places, or between their representative points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61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Autocorrelation</a:t>
            </a:r>
          </a:p>
        </p:txBody>
      </p:sp>
      <p:pic>
        <p:nvPicPr>
          <p:cNvPr id="911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375" y="3657600"/>
            <a:ext cx="8380413" cy="2249488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Earlier we discussed correlation, this is typically thought of in time series, discussing how related they are</a:t>
            </a:r>
          </a:p>
          <a:p>
            <a:r>
              <a:rPr lang="en-US" dirty="0" smtClean="0"/>
              <a:t>We can extend this notion to space, hence Spatial Autocorrelation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Moran’s I</a:t>
            </a:r>
            <a:r>
              <a:rPr lang="en-US" baseline="30000" dirty="0"/>
              <a:t>1</a:t>
            </a:r>
            <a:r>
              <a:rPr lang="en-US" dirty="0" smtClean="0"/>
              <a:t> 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Given a set of features and an associated attribute, Global Moran’s I evaluates whether the pattern expressed is clustered, dispersed or random</a:t>
            </a:r>
          </a:p>
          <a:p>
            <a:r>
              <a:rPr lang="en-US" sz="2400" smtClean="0"/>
              <a:t>Values near +1.0 indicate clustering while values near -1.0 indicate dispersion</a:t>
            </a:r>
          </a:p>
          <a:p>
            <a:r>
              <a:rPr lang="en-US" sz="2400" smtClean="0"/>
              <a:t>Global Moran’s I function also calculates a Z score value that indicates whether we can reject the null hypothesis of “there is no spatial clustering”</a:t>
            </a:r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4700588"/>
            <a:ext cx="503872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TextBox 5"/>
          <p:cNvSpPr txBox="1">
            <a:spLocks noChangeArrowheads="1"/>
          </p:cNvSpPr>
          <p:nvPr/>
        </p:nvSpPr>
        <p:spPr bwMode="auto">
          <a:xfrm>
            <a:off x="266700" y="628650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/>
              <a:t>1</a:t>
            </a:r>
            <a:r>
              <a:rPr lang="en-US" sz="1200" dirty="0" smtClean="0"/>
              <a:t> </a:t>
            </a:r>
            <a:r>
              <a:rPr lang="en-US" sz="1200" dirty="0"/>
              <a:t>– P. A. P. Moran.  Notes on continuous stochastic phenomena. </a:t>
            </a:r>
            <a:r>
              <a:rPr lang="en-US" sz="1200" i="1" dirty="0" err="1"/>
              <a:t>Biometrika</a:t>
            </a:r>
            <a:r>
              <a:rPr lang="en-US" sz="1200" dirty="0"/>
              <a:t>, 37:17-33, 1950.</a:t>
            </a:r>
          </a:p>
          <a:p>
            <a:pPr eaLnBrk="1" hangingPunct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65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8327</TotalTime>
  <Words>2229</Words>
  <Application>Microsoft Office PowerPoint</Application>
  <PresentationFormat>On-screen Show (4:3)</PresentationFormat>
  <Paragraphs>413</Paragraphs>
  <Slides>42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MS PGothic</vt:lpstr>
      <vt:lpstr>Arial</vt:lpstr>
      <vt:lpstr>Arial Unicode MS</vt:lpstr>
      <vt:lpstr>Calibri</vt:lpstr>
      <vt:lpstr>Cambria Math</vt:lpstr>
      <vt:lpstr>Franklin Gothic Book</vt:lpstr>
      <vt:lpstr>Perpetua</vt:lpstr>
      <vt:lpstr>Times New Roman</vt:lpstr>
      <vt:lpstr>Wingdings 2</vt:lpstr>
      <vt:lpstr>Equity</vt:lpstr>
      <vt:lpstr>Acrobat Document</vt:lpstr>
      <vt:lpstr>CSE 591 Geographic Analysis</vt:lpstr>
      <vt:lpstr>Spatial Statistics</vt:lpstr>
      <vt:lpstr>Statistical Measures</vt:lpstr>
      <vt:lpstr>Statistical Measures</vt:lpstr>
      <vt:lpstr>Spatial Statistics</vt:lpstr>
      <vt:lpstr>Issues in Spatial Statistics</vt:lpstr>
      <vt:lpstr>Distance and Direction</vt:lpstr>
      <vt:lpstr>Spatial Autocorrelation</vt:lpstr>
      <vt:lpstr>Moran’s I1 </vt:lpstr>
      <vt:lpstr>What is a Z Score1</vt:lpstr>
      <vt:lpstr>Calculating Moran’s I</vt:lpstr>
      <vt:lpstr>Adjacency Matrix</vt:lpstr>
      <vt:lpstr>Geary’s C</vt:lpstr>
      <vt:lpstr>Local Indicators of Spatial Association </vt:lpstr>
      <vt:lpstr>Getis-Ord Statistic25</vt:lpstr>
      <vt:lpstr>Significance Tests for Autocorrelation Indices</vt:lpstr>
      <vt:lpstr>Scan Statistics1</vt:lpstr>
      <vt:lpstr>Scan Statistics</vt:lpstr>
      <vt:lpstr>Scan Statistics</vt:lpstr>
      <vt:lpstr>Scan Statistics</vt:lpstr>
      <vt:lpstr>Scan Statistics</vt:lpstr>
      <vt:lpstr>Scan Statistics</vt:lpstr>
      <vt:lpstr>Scan Statistics</vt:lpstr>
      <vt:lpstr>Scan Statistics</vt:lpstr>
      <vt:lpstr>Examples in Geographic Visualization</vt:lpstr>
      <vt:lpstr>PowerPoint Presentation</vt:lpstr>
      <vt:lpstr>Time Series Modeling</vt:lpstr>
      <vt:lpstr>Predictive Visual Analytics</vt:lpstr>
      <vt:lpstr>Predictive Visual Analytics</vt:lpstr>
      <vt:lpstr>PowerPoint Presentation</vt:lpstr>
      <vt:lpstr>Spatiotemporal Prediction</vt:lpstr>
      <vt:lpstr>PowerPoint Presentation</vt:lpstr>
      <vt:lpstr>Multi-dimensional Clustering and Projection</vt:lpstr>
      <vt:lpstr>Crime Mapping</vt:lpstr>
      <vt:lpstr>Visual Analytics Law Enforcement Technology (VALET)</vt:lpstr>
      <vt:lpstr>Exploring Temporal Correlations Spatially</vt:lpstr>
      <vt:lpstr>PowerPoint Presentation</vt:lpstr>
      <vt:lpstr>PowerPoint Presentation</vt:lpstr>
      <vt:lpstr>Coast Guard Search and Rescue Visual Analytics (CGSARVA)</vt:lpstr>
      <vt:lpstr>Assessing Risk in the Great Lakes</vt:lpstr>
      <vt:lpstr>Power Transformations Revisited</vt:lpstr>
      <vt:lpstr>Readings and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Ross Maciejewski</cp:lastModifiedBy>
  <cp:revision>294</cp:revision>
  <dcterms:created xsi:type="dcterms:W3CDTF">2011-08-04T19:58:28Z</dcterms:created>
  <dcterms:modified xsi:type="dcterms:W3CDTF">2017-02-07T16:50:18Z</dcterms:modified>
</cp:coreProperties>
</file>